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29"/>
  </p:notesMasterIdLst>
  <p:handoutMasterIdLst>
    <p:handoutMasterId r:id="rId30"/>
  </p:handoutMasterIdLst>
  <p:sldIdLst>
    <p:sldId id="256" r:id="rId2"/>
    <p:sldId id="397" r:id="rId3"/>
    <p:sldId id="398" r:id="rId4"/>
    <p:sldId id="399" r:id="rId5"/>
    <p:sldId id="400" r:id="rId6"/>
    <p:sldId id="401" r:id="rId7"/>
    <p:sldId id="394" r:id="rId8"/>
    <p:sldId id="311" r:id="rId9"/>
    <p:sldId id="372" r:id="rId10"/>
    <p:sldId id="373" r:id="rId11"/>
    <p:sldId id="384" r:id="rId12"/>
    <p:sldId id="385" r:id="rId13"/>
    <p:sldId id="386" r:id="rId14"/>
    <p:sldId id="379" r:id="rId15"/>
    <p:sldId id="368" r:id="rId16"/>
    <p:sldId id="395" r:id="rId17"/>
    <p:sldId id="396" r:id="rId18"/>
    <p:sldId id="387" r:id="rId19"/>
    <p:sldId id="388" r:id="rId20"/>
    <p:sldId id="389" r:id="rId21"/>
    <p:sldId id="390" r:id="rId22"/>
    <p:sldId id="392" r:id="rId23"/>
    <p:sldId id="393" r:id="rId24"/>
    <p:sldId id="356" r:id="rId25"/>
    <p:sldId id="382" r:id="rId26"/>
    <p:sldId id="358" r:id="rId27"/>
    <p:sldId id="315" r:id="rId28"/>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433" autoAdjust="0"/>
  </p:normalViewPr>
  <p:slideViewPr>
    <p:cSldViewPr>
      <p:cViewPr varScale="1">
        <p:scale>
          <a:sx n="112" d="100"/>
          <a:sy n="112" d="100"/>
        </p:scale>
        <p:origin x="1584" y="108"/>
      </p:cViewPr>
      <p:guideLst>
        <p:guide orient="horz" pos="2160"/>
        <p:guide pos="3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AMSTERDAM\irastorza\ESENER\ESENER-2\Publications\Summary\ESENER2%20Summary_Char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AMSTERDAM\irastorza\ESENER\ESENER-2\Publications\First%20findings\ESENER2%20First%20Findings_Chart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AMSTERDAM\irastorza\ESENER\ESENER-2\Publications\First%20findings\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411792991524905"/>
          <c:y val="5.0925925925925923E-2"/>
          <c:w val="0.46956654845625206"/>
          <c:h val="0.8416746864975212"/>
        </c:manualLayout>
      </c:layout>
      <c:barChart>
        <c:barDir val="bar"/>
        <c:grouping val="clustered"/>
        <c:varyColors val="0"/>
        <c:ser>
          <c:idx val="0"/>
          <c:order val="0"/>
          <c:tx>
            <c:strRef>
              <c:f>Charts!$B$4</c:f>
              <c:strCache>
                <c:ptCount val="1"/>
                <c:pt idx="0">
                  <c:v>Present</c:v>
                </c:pt>
              </c:strCache>
            </c:strRef>
          </c:tx>
          <c:spPr>
            <a:solidFill>
              <a:schemeClr val="accent1"/>
            </a:solidFill>
            <a:ln>
              <a:noFill/>
            </a:ln>
            <a:effectLst/>
          </c:spPr>
          <c:invertIfNegative val="0"/>
          <c:dPt>
            <c:idx val="0"/>
            <c:invertIfNegative val="0"/>
            <c:bubble3D val="0"/>
            <c:spPr>
              <a:solidFill>
                <a:schemeClr val="accent2"/>
              </a:solidFill>
              <a:ln>
                <a:noFill/>
              </a:ln>
              <a:effectLst/>
            </c:spPr>
          </c:dPt>
          <c:dPt>
            <c:idx val="1"/>
            <c:invertIfNegative val="0"/>
            <c:bubble3D val="0"/>
            <c:spPr>
              <a:solidFill>
                <a:schemeClr val="accent2"/>
              </a:solidFill>
              <a:ln>
                <a:noFill/>
              </a:ln>
              <a:effectLst/>
            </c:spPr>
          </c:dPt>
          <c:dPt>
            <c:idx val="2"/>
            <c:invertIfNegative val="0"/>
            <c:bubble3D val="0"/>
            <c:spPr>
              <a:solidFill>
                <a:schemeClr val="accent2"/>
              </a:solidFill>
              <a:ln>
                <a:noFill/>
              </a:ln>
              <a:effectLst/>
            </c:spPr>
          </c:dPt>
          <c:dPt>
            <c:idx val="3"/>
            <c:invertIfNegative val="0"/>
            <c:bubble3D val="0"/>
            <c:spPr>
              <a:solidFill>
                <a:schemeClr val="accent2"/>
              </a:solidFill>
              <a:ln>
                <a:noFill/>
              </a:ln>
              <a:effectLst/>
            </c:spPr>
          </c:dPt>
          <c:dPt>
            <c:idx val="4"/>
            <c:invertIfNegative val="0"/>
            <c:bubble3D val="0"/>
            <c:spPr>
              <a:solidFill>
                <a:schemeClr val="accent2"/>
              </a:solidFill>
              <a:ln>
                <a:noFill/>
              </a:ln>
              <a:effectLst/>
            </c:spPr>
          </c:dPt>
          <c:dPt>
            <c:idx val="9"/>
            <c:invertIfNegative val="0"/>
            <c:bubble3D val="0"/>
            <c:spPr>
              <a:solidFill>
                <a:schemeClr val="accent2"/>
              </a:solidFill>
              <a:ln>
                <a:noFill/>
              </a:ln>
              <a:effectLst/>
            </c:spPr>
          </c:dPt>
          <c:dPt>
            <c:idx val="15"/>
            <c:invertIfNegative val="0"/>
            <c:bubble3D val="0"/>
            <c:spPr>
              <a:solidFill>
                <a:schemeClr val="accent2"/>
              </a:solidFill>
              <a:ln>
                <a:noFill/>
              </a:ln>
              <a:effectLst/>
            </c:spPr>
          </c:dPt>
          <c:cat>
            <c:strRef>
              <c:f>Charts!$A$5:$A$20</c:f>
              <c:strCache>
                <c:ptCount val="16"/>
                <c:pt idx="0">
                  <c:v>Discrimination, for example due to gender, age or ethnicity</c:v>
                </c:pt>
                <c:pt idx="1">
                  <c:v>Employees' lack of influence on their work pace or work processes</c:v>
                </c:pt>
                <c:pt idx="2">
                  <c:v>Job insecurity</c:v>
                </c:pt>
                <c:pt idx="3">
                  <c:v>Poor communication or cooperation within the organisation</c:v>
                </c:pt>
                <c:pt idx="4">
                  <c:v>Long or irregular working hours</c:v>
                </c:pt>
                <c:pt idx="5">
                  <c:v>Loud noise</c:v>
                </c:pt>
                <c:pt idx="6">
                  <c:v>Heat, cold or draught</c:v>
                </c:pt>
                <c:pt idx="7">
                  <c:v>Increased risk of slips, trips and falls</c:v>
                </c:pt>
                <c:pt idx="8">
                  <c:v>Chemical or biological substances</c:v>
                </c:pt>
                <c:pt idx="9">
                  <c:v>Time pressure</c:v>
                </c:pt>
                <c:pt idx="10">
                  <c:v>Risk of accidents with vehicles in the course of work</c:v>
                </c:pt>
                <c:pt idx="11">
                  <c:v>Lifting or moving people or heavy loads</c:v>
                </c:pt>
                <c:pt idx="12">
                  <c:v>Risk of accidents with machines or hand tools</c:v>
                </c:pt>
                <c:pt idx="13">
                  <c:v>Repetitive hand or arm movements</c:v>
                </c:pt>
                <c:pt idx="14">
                  <c:v>Tiring or painful positions, including sitting for long periods</c:v>
                </c:pt>
                <c:pt idx="15">
                  <c:v>Having to deal with difficult customers, patients, pupils etc.</c:v>
                </c:pt>
              </c:strCache>
            </c:strRef>
          </c:cat>
          <c:val>
            <c:numRef>
              <c:f>Charts!$B$5:$B$20</c:f>
              <c:numCache>
                <c:formatCode>General</c:formatCode>
                <c:ptCount val="16"/>
                <c:pt idx="0">
                  <c:v>2</c:v>
                </c:pt>
                <c:pt idx="1">
                  <c:v>13</c:v>
                </c:pt>
                <c:pt idx="2">
                  <c:v>15</c:v>
                </c:pt>
                <c:pt idx="3">
                  <c:v>17</c:v>
                </c:pt>
                <c:pt idx="4">
                  <c:v>23</c:v>
                </c:pt>
                <c:pt idx="5">
                  <c:v>30</c:v>
                </c:pt>
                <c:pt idx="6">
                  <c:v>36</c:v>
                </c:pt>
                <c:pt idx="7">
                  <c:v>36</c:v>
                </c:pt>
                <c:pt idx="8">
                  <c:v>38</c:v>
                </c:pt>
                <c:pt idx="9">
                  <c:v>43</c:v>
                </c:pt>
                <c:pt idx="10">
                  <c:v>46</c:v>
                </c:pt>
                <c:pt idx="11">
                  <c:v>47</c:v>
                </c:pt>
                <c:pt idx="12">
                  <c:v>48</c:v>
                </c:pt>
                <c:pt idx="13">
                  <c:v>52</c:v>
                </c:pt>
                <c:pt idx="14">
                  <c:v>56</c:v>
                </c:pt>
                <c:pt idx="15">
                  <c:v>58</c:v>
                </c:pt>
              </c:numCache>
            </c:numRef>
          </c:val>
        </c:ser>
        <c:dLbls>
          <c:showLegendKey val="0"/>
          <c:showVal val="0"/>
          <c:showCatName val="0"/>
          <c:showSerName val="0"/>
          <c:showPercent val="0"/>
          <c:showBubbleSize val="0"/>
        </c:dLbls>
        <c:gapWidth val="219"/>
        <c:axId val="362941280"/>
        <c:axId val="362945984"/>
      </c:barChart>
      <c:catAx>
        <c:axId val="3629412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62945984"/>
        <c:crosses val="autoZero"/>
        <c:auto val="1"/>
        <c:lblAlgn val="ctr"/>
        <c:lblOffset val="100"/>
        <c:noMultiLvlLbl val="0"/>
      </c:catAx>
      <c:valAx>
        <c:axId val="362945984"/>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62941280"/>
        <c:crosses val="autoZero"/>
        <c:crossBetween val="between"/>
      </c:valAx>
      <c:spPr>
        <a:noFill/>
        <a:ln>
          <a:noFill/>
        </a:ln>
        <a:effectLst/>
      </c:spPr>
    </c:plotArea>
    <c:plotVisOnly val="1"/>
    <c:dispBlanksAs val="gap"/>
    <c:showDLblsOverMax val="0"/>
  </c:chart>
  <c:spPr>
    <a:noFill/>
    <a:ln>
      <a:noFill/>
    </a:ln>
    <a:effectLst/>
  </c:spPr>
  <c:txPr>
    <a:bodyPr/>
    <a:lstStyle/>
    <a:p>
      <a:pPr>
        <a:defRPr sz="11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93715871722928E-2"/>
          <c:y val="5.9986353855937424E-2"/>
          <c:w val="0.909000168082438"/>
          <c:h val="0.67940632787023847"/>
        </c:manualLayout>
      </c:layout>
      <c:barChart>
        <c:barDir val="col"/>
        <c:grouping val="clustered"/>
        <c:varyColors val="0"/>
        <c:ser>
          <c:idx val="0"/>
          <c:order val="0"/>
          <c:tx>
            <c:strRef>
              <c:f>Charts!$A$106</c:f>
              <c:strCache>
                <c:ptCount val="1"/>
                <c:pt idx="0">
                  <c:v>Reluctance to talk openly about these issues</c:v>
                </c:pt>
              </c:strCache>
            </c:strRef>
          </c:tx>
          <c:spPr>
            <a:solidFill>
              <a:schemeClr val="accent1"/>
            </a:solidFill>
            <a:ln>
              <a:noFill/>
            </a:ln>
            <a:effectLst/>
          </c:spPr>
          <c:invertIfNegative val="0"/>
          <c:cat>
            <c:strRef>
              <c:f>Charts!$B$105:$E$105</c:f>
              <c:strCache>
                <c:ptCount val="4"/>
                <c:pt idx="0">
                  <c:v> 5-9</c:v>
                </c:pt>
                <c:pt idx="1">
                  <c:v> 10-49</c:v>
                </c:pt>
                <c:pt idx="2">
                  <c:v>50-249</c:v>
                </c:pt>
                <c:pt idx="3">
                  <c:v>250+</c:v>
                </c:pt>
              </c:strCache>
            </c:strRef>
          </c:cat>
          <c:val>
            <c:numRef>
              <c:f>Charts!$B$106:$E$106</c:f>
              <c:numCache>
                <c:formatCode>#,##0\ </c:formatCode>
                <c:ptCount val="4"/>
                <c:pt idx="0">
                  <c:v>24</c:v>
                </c:pt>
                <c:pt idx="1">
                  <c:v>33</c:v>
                </c:pt>
                <c:pt idx="2">
                  <c:v>46</c:v>
                </c:pt>
                <c:pt idx="3">
                  <c:v>54</c:v>
                </c:pt>
              </c:numCache>
            </c:numRef>
          </c:val>
        </c:ser>
        <c:ser>
          <c:idx val="1"/>
          <c:order val="1"/>
          <c:tx>
            <c:strRef>
              <c:f>Charts!$A$107</c:f>
              <c:strCache>
                <c:ptCount val="1"/>
                <c:pt idx="0">
                  <c:v>A lack of awareness among staff</c:v>
                </c:pt>
              </c:strCache>
            </c:strRef>
          </c:tx>
          <c:spPr>
            <a:solidFill>
              <a:schemeClr val="accent2"/>
            </a:solidFill>
            <a:ln>
              <a:noFill/>
            </a:ln>
            <a:effectLst/>
          </c:spPr>
          <c:invertIfNegative val="0"/>
          <c:cat>
            <c:strRef>
              <c:f>Charts!$B$105:$E$105</c:f>
              <c:strCache>
                <c:ptCount val="4"/>
                <c:pt idx="0">
                  <c:v> 5-9</c:v>
                </c:pt>
                <c:pt idx="1">
                  <c:v> 10-49</c:v>
                </c:pt>
                <c:pt idx="2">
                  <c:v>50-249</c:v>
                </c:pt>
                <c:pt idx="3">
                  <c:v>250+</c:v>
                </c:pt>
              </c:strCache>
            </c:strRef>
          </c:cat>
          <c:val>
            <c:numRef>
              <c:f>Charts!$B$107:$E$107</c:f>
              <c:numCache>
                <c:formatCode>#,##0\ </c:formatCode>
                <c:ptCount val="4"/>
                <c:pt idx="0">
                  <c:v>21</c:v>
                </c:pt>
                <c:pt idx="1">
                  <c:v>28</c:v>
                </c:pt>
                <c:pt idx="2">
                  <c:v>37</c:v>
                </c:pt>
                <c:pt idx="3">
                  <c:v>43</c:v>
                </c:pt>
              </c:numCache>
            </c:numRef>
          </c:val>
        </c:ser>
        <c:ser>
          <c:idx val="2"/>
          <c:order val="2"/>
          <c:tx>
            <c:strRef>
              <c:f>Charts!$A$108</c:f>
              <c:strCache>
                <c:ptCount val="1"/>
                <c:pt idx="0">
                  <c:v>A lack of expertise or specialist support</c:v>
                </c:pt>
              </c:strCache>
            </c:strRef>
          </c:tx>
          <c:spPr>
            <a:solidFill>
              <a:schemeClr val="accent3"/>
            </a:solidFill>
            <a:ln>
              <a:noFill/>
            </a:ln>
            <a:effectLst/>
          </c:spPr>
          <c:invertIfNegative val="0"/>
          <c:cat>
            <c:strRef>
              <c:f>Charts!$B$105:$E$105</c:f>
              <c:strCache>
                <c:ptCount val="4"/>
                <c:pt idx="0">
                  <c:v> 5-9</c:v>
                </c:pt>
                <c:pt idx="1">
                  <c:v> 10-49</c:v>
                </c:pt>
                <c:pt idx="2">
                  <c:v>50-249</c:v>
                </c:pt>
                <c:pt idx="3">
                  <c:v>250+</c:v>
                </c:pt>
              </c:strCache>
            </c:strRef>
          </c:cat>
          <c:val>
            <c:numRef>
              <c:f>Charts!$B$108:$E$108</c:f>
              <c:numCache>
                <c:formatCode>#,##0\ </c:formatCode>
                <c:ptCount val="4"/>
                <c:pt idx="0">
                  <c:v>20</c:v>
                </c:pt>
                <c:pt idx="1">
                  <c:v>24</c:v>
                </c:pt>
                <c:pt idx="2">
                  <c:v>27</c:v>
                </c:pt>
                <c:pt idx="3">
                  <c:v>29</c:v>
                </c:pt>
              </c:numCache>
            </c:numRef>
          </c:val>
        </c:ser>
        <c:ser>
          <c:idx val="3"/>
          <c:order val="3"/>
          <c:tx>
            <c:strRef>
              <c:f>Charts!$A$109</c:f>
              <c:strCache>
                <c:ptCount val="1"/>
                <c:pt idx="0">
                  <c:v>A lack of awareness among management</c:v>
                </c:pt>
              </c:strCache>
            </c:strRef>
          </c:tx>
          <c:spPr>
            <a:solidFill>
              <a:schemeClr val="accent4"/>
            </a:solidFill>
            <a:ln>
              <a:noFill/>
            </a:ln>
            <a:effectLst/>
          </c:spPr>
          <c:invertIfNegative val="0"/>
          <c:cat>
            <c:strRef>
              <c:f>Charts!$B$105:$E$105</c:f>
              <c:strCache>
                <c:ptCount val="4"/>
                <c:pt idx="0">
                  <c:v> 5-9</c:v>
                </c:pt>
                <c:pt idx="1">
                  <c:v> 10-49</c:v>
                </c:pt>
                <c:pt idx="2">
                  <c:v>50-249</c:v>
                </c:pt>
                <c:pt idx="3">
                  <c:v>250+</c:v>
                </c:pt>
              </c:strCache>
            </c:strRef>
          </c:cat>
          <c:val>
            <c:numRef>
              <c:f>Charts!$B$109:$E$109</c:f>
              <c:numCache>
                <c:formatCode>#,##0\ </c:formatCode>
                <c:ptCount val="4"/>
                <c:pt idx="0">
                  <c:v>15</c:v>
                </c:pt>
                <c:pt idx="1">
                  <c:v>19</c:v>
                </c:pt>
                <c:pt idx="2">
                  <c:v>23</c:v>
                </c:pt>
                <c:pt idx="3">
                  <c:v>30</c:v>
                </c:pt>
              </c:numCache>
            </c:numRef>
          </c:val>
        </c:ser>
        <c:dLbls>
          <c:showLegendKey val="0"/>
          <c:showVal val="0"/>
          <c:showCatName val="0"/>
          <c:showSerName val="0"/>
          <c:showPercent val="0"/>
          <c:showBubbleSize val="0"/>
        </c:dLbls>
        <c:gapWidth val="219"/>
        <c:overlap val="-27"/>
        <c:axId val="362942456"/>
        <c:axId val="362943240"/>
      </c:barChart>
      <c:catAx>
        <c:axId val="362942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62943240"/>
        <c:crosses val="autoZero"/>
        <c:auto val="1"/>
        <c:lblAlgn val="ctr"/>
        <c:lblOffset val="100"/>
        <c:noMultiLvlLbl val="0"/>
      </c:catAx>
      <c:valAx>
        <c:axId val="36294324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629424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100" baseline="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371494258395711"/>
          <c:y val="3.3449348539817417E-2"/>
          <c:w val="0.45172858671358834"/>
          <c:h val="0.88398128177328961"/>
        </c:manualLayout>
      </c:layout>
      <c:barChart>
        <c:barDir val="bar"/>
        <c:grouping val="clustered"/>
        <c:varyColors val="0"/>
        <c:ser>
          <c:idx val="0"/>
          <c:order val="0"/>
          <c:tx>
            <c:strRef>
              <c:f>Charts!$L$4</c:f>
              <c:strCache>
                <c:ptCount val="1"/>
                <c:pt idx="0">
                  <c:v>Lacking info % out of present</c:v>
                </c:pt>
              </c:strCache>
            </c:strRef>
          </c:tx>
          <c:spPr>
            <a:solidFill>
              <a:schemeClr val="accent1"/>
            </a:solidFill>
            <a:ln>
              <a:noFill/>
            </a:ln>
            <a:effectLst/>
          </c:spPr>
          <c:invertIfNegative val="0"/>
          <c:dPt>
            <c:idx val="6"/>
            <c:invertIfNegative val="0"/>
            <c:bubble3D val="0"/>
            <c:spPr>
              <a:solidFill>
                <a:schemeClr val="accent2"/>
              </a:solidFill>
              <a:ln>
                <a:noFill/>
              </a:ln>
              <a:effectLst/>
            </c:spPr>
          </c:dPt>
          <c:dPt>
            <c:idx val="10"/>
            <c:invertIfNegative val="0"/>
            <c:bubble3D val="0"/>
            <c:spPr>
              <a:solidFill>
                <a:schemeClr val="accent2"/>
              </a:solidFill>
              <a:ln>
                <a:noFill/>
              </a:ln>
              <a:effectLst/>
            </c:spPr>
          </c:dPt>
          <c:dPt>
            <c:idx val="11"/>
            <c:invertIfNegative val="0"/>
            <c:bubble3D val="0"/>
            <c:spPr>
              <a:solidFill>
                <a:schemeClr val="accent2"/>
              </a:solidFill>
              <a:ln>
                <a:noFill/>
              </a:ln>
              <a:effectLst/>
            </c:spPr>
          </c:dPt>
          <c:dPt>
            <c:idx val="12"/>
            <c:invertIfNegative val="0"/>
            <c:bubble3D val="0"/>
            <c:spPr>
              <a:solidFill>
                <a:schemeClr val="accent2"/>
              </a:solidFill>
              <a:ln>
                <a:noFill/>
              </a:ln>
              <a:effectLst/>
            </c:spPr>
          </c:dPt>
          <c:dPt>
            <c:idx val="13"/>
            <c:invertIfNegative val="0"/>
            <c:bubble3D val="0"/>
            <c:spPr>
              <a:solidFill>
                <a:schemeClr val="accent2"/>
              </a:solidFill>
              <a:ln>
                <a:noFill/>
              </a:ln>
              <a:effectLst/>
            </c:spPr>
          </c:dPt>
          <c:dPt>
            <c:idx val="14"/>
            <c:invertIfNegative val="0"/>
            <c:bubble3D val="0"/>
            <c:spPr>
              <a:solidFill>
                <a:schemeClr val="accent2"/>
              </a:solidFill>
              <a:ln>
                <a:noFill/>
              </a:ln>
              <a:effectLst/>
            </c:spPr>
          </c:dPt>
          <c:cat>
            <c:strRef>
              <c:f>Charts!$I$5:$I$19</c:f>
              <c:strCache>
                <c:ptCount val="15"/>
                <c:pt idx="0">
                  <c:v>Risk of accidents with machines or hand tools</c:v>
                </c:pt>
                <c:pt idx="1">
                  <c:v>Chemical or biological substances</c:v>
                </c:pt>
                <c:pt idx="2">
                  <c:v>Increased risk of slips, trips and falls</c:v>
                </c:pt>
                <c:pt idx="3">
                  <c:v>Risk of accidents with vehicles in the course of work</c:v>
                </c:pt>
                <c:pt idx="4">
                  <c:v>Loud noise</c:v>
                </c:pt>
                <c:pt idx="5">
                  <c:v>Lifting or moving people or heavy loads</c:v>
                </c:pt>
                <c:pt idx="6">
                  <c:v>Long or irregular working hours</c:v>
                </c:pt>
                <c:pt idx="7">
                  <c:v>Repetitive hand or arm movements</c:v>
                </c:pt>
                <c:pt idx="8">
                  <c:v>Heat, cold or draught</c:v>
                </c:pt>
                <c:pt idx="9">
                  <c:v>Tiring or painful positions, including sitting for long periods</c:v>
                </c:pt>
                <c:pt idx="10">
                  <c:v>Having to deal with difficult customers, patients, pupils etc.</c:v>
                </c:pt>
                <c:pt idx="11">
                  <c:v>Time pressure</c:v>
                </c:pt>
                <c:pt idx="12">
                  <c:v>Employees' lack of influence on their work pace or work processes</c:v>
                </c:pt>
                <c:pt idx="13">
                  <c:v>Job insecurity</c:v>
                </c:pt>
                <c:pt idx="14">
                  <c:v>Poor communication or cooperation within the organisation</c:v>
                </c:pt>
              </c:strCache>
            </c:strRef>
          </c:cat>
          <c:val>
            <c:numRef>
              <c:f>Charts!$L$5:$L$19</c:f>
              <c:numCache>
                <c:formatCode>0</c:formatCode>
                <c:ptCount val="15"/>
                <c:pt idx="0">
                  <c:v>6.25</c:v>
                </c:pt>
                <c:pt idx="1">
                  <c:v>7.8947368421052628</c:v>
                </c:pt>
                <c:pt idx="2">
                  <c:v>8.3333333333333321</c:v>
                </c:pt>
                <c:pt idx="3">
                  <c:v>8.695652173913043</c:v>
                </c:pt>
                <c:pt idx="4">
                  <c:v>10</c:v>
                </c:pt>
                <c:pt idx="5">
                  <c:v>10.638297872340425</c:v>
                </c:pt>
                <c:pt idx="6">
                  <c:v>12.121212121212121</c:v>
                </c:pt>
                <c:pt idx="7">
                  <c:v>13.461538461538462</c:v>
                </c:pt>
                <c:pt idx="8">
                  <c:v>13.888888888888889</c:v>
                </c:pt>
                <c:pt idx="9">
                  <c:v>14.285714285714285</c:v>
                </c:pt>
                <c:pt idx="10">
                  <c:v>17.241379310344829</c:v>
                </c:pt>
                <c:pt idx="11">
                  <c:v>20.930232558139537</c:v>
                </c:pt>
                <c:pt idx="12">
                  <c:v>23.076923076923077</c:v>
                </c:pt>
                <c:pt idx="13">
                  <c:v>26.666666666666668</c:v>
                </c:pt>
                <c:pt idx="14">
                  <c:v>29.411764705882355</c:v>
                </c:pt>
              </c:numCache>
            </c:numRef>
          </c:val>
        </c:ser>
        <c:dLbls>
          <c:showLegendKey val="0"/>
          <c:showVal val="0"/>
          <c:showCatName val="0"/>
          <c:showSerName val="0"/>
          <c:showPercent val="0"/>
          <c:showBubbleSize val="0"/>
        </c:dLbls>
        <c:gapWidth val="219"/>
        <c:axId val="362944024"/>
        <c:axId val="362947552"/>
      </c:barChart>
      <c:catAx>
        <c:axId val="3629440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62947552"/>
        <c:crosses val="autoZero"/>
        <c:auto val="1"/>
        <c:lblAlgn val="ctr"/>
        <c:lblOffset val="100"/>
        <c:noMultiLvlLbl val="0"/>
      </c:catAx>
      <c:valAx>
        <c:axId val="362947552"/>
        <c:scaling>
          <c:orientation val="minMax"/>
          <c:max val="5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62944024"/>
        <c:crosses val="autoZero"/>
        <c:crossBetween val="between"/>
      </c:valAx>
      <c:spPr>
        <a:noFill/>
        <a:ln>
          <a:noFill/>
        </a:ln>
        <a:effectLst/>
      </c:spPr>
    </c:plotArea>
    <c:plotVisOnly val="1"/>
    <c:dispBlanksAs val="gap"/>
    <c:showDLblsOverMax val="0"/>
  </c:chart>
  <c:spPr>
    <a:noFill/>
    <a:ln>
      <a:noFill/>
    </a:ln>
    <a:effectLst/>
  </c:spPr>
  <c:txPr>
    <a:bodyPr/>
    <a:lstStyle/>
    <a:p>
      <a:pPr>
        <a:defRPr sz="11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3D25FF17-08C4-4CA2-B038-749EDBD2C25A}" type="datetimeFigureOut">
              <a:rPr lang="en-GB" smtClean="0"/>
              <a:t>14/09/2015</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B4AD2574-84B7-4F39-8FB2-2D8137E0A4DD}" type="slidenum">
              <a:rPr lang="en-GB" smtClean="0"/>
              <a:t>‹#›</a:t>
            </a:fld>
            <a:endParaRPr lang="en-GB"/>
          </a:p>
        </p:txBody>
      </p:sp>
    </p:spTree>
    <p:extLst>
      <p:ext uri="{BB962C8B-B14F-4D97-AF65-F5344CB8AC3E}">
        <p14:creationId xmlns:p14="http://schemas.microsoft.com/office/powerpoint/2010/main" val="1269664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5D9A78D-6B2A-46C9-A17D-F3FFB0BA1CEE}" type="datetimeFigureOut">
              <a:rPr lang="en-GB" smtClean="0"/>
              <a:pPr/>
              <a:t>14/09/2015</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E29ACB67-2E2C-4A41-86D3-7A44AFC9826A}" type="slidenum">
              <a:rPr lang="en-GB" smtClean="0"/>
              <a:pPr/>
              <a:t>‹#›</a:t>
            </a:fld>
            <a:endParaRPr lang="en-GB"/>
          </a:p>
        </p:txBody>
      </p:sp>
    </p:spTree>
    <p:extLst>
      <p:ext uri="{BB962C8B-B14F-4D97-AF65-F5344CB8AC3E}">
        <p14:creationId xmlns:p14="http://schemas.microsoft.com/office/powerpoint/2010/main" val="2707781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29ACB67-2E2C-4A41-86D3-7A44AFC9826A}" type="slidenum">
              <a:rPr lang="en-GB" smtClean="0"/>
              <a:pPr/>
              <a:t>1</a:t>
            </a:fld>
            <a:endParaRPr lang="en-GB" dirty="0"/>
          </a:p>
        </p:txBody>
      </p:sp>
    </p:spTree>
    <p:extLst>
      <p:ext uri="{BB962C8B-B14F-4D97-AF65-F5344CB8AC3E}">
        <p14:creationId xmlns:p14="http://schemas.microsoft.com/office/powerpoint/2010/main" val="2292117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941F275-96CE-494F-AC26-97939A0F70C4}" type="slidenum">
              <a:rPr lang="en-GB" smtClean="0"/>
              <a:pPr/>
              <a:t>10</a:t>
            </a:fld>
            <a:endParaRPr lang="en-GB"/>
          </a:p>
        </p:txBody>
      </p:sp>
    </p:spTree>
    <p:extLst>
      <p:ext uri="{BB962C8B-B14F-4D97-AF65-F5344CB8AC3E}">
        <p14:creationId xmlns:p14="http://schemas.microsoft.com/office/powerpoint/2010/main" val="989062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smtClean="0"/>
              <a:t>Examples:</a:t>
            </a:r>
          </a:p>
          <a:p>
            <a:endParaRPr lang="en-US" baseline="0" dirty="0" smtClean="0"/>
          </a:p>
          <a:p>
            <a:r>
              <a:rPr lang="fr-FR" b="1" dirty="0" smtClean="0"/>
              <a:t>Airbus France : "On ne badine pas avec le stress«  - </a:t>
            </a:r>
            <a:r>
              <a:rPr lang="fr-FR" b="1" dirty="0" err="1" smtClean="0"/>
              <a:t>December</a:t>
            </a:r>
            <a:r>
              <a:rPr lang="fr-FR" b="1" dirty="0" smtClean="0"/>
              <a:t> 2014</a:t>
            </a:r>
          </a:p>
          <a:p>
            <a:r>
              <a:rPr lang="en-US" dirty="0" smtClean="0"/>
              <a:t>This event was </a:t>
            </a:r>
            <a:r>
              <a:rPr lang="en-US" dirty="0" err="1" smtClean="0"/>
              <a:t>organised</a:t>
            </a:r>
            <a:r>
              <a:rPr lang="en-US" dirty="0" smtClean="0"/>
              <a:t> for those who perform a detection role in the prevention network at Airbus France. After a discussion about their role, they attended a play titled, 'On ne </a:t>
            </a:r>
            <a:r>
              <a:rPr lang="en-US" dirty="0" err="1" smtClean="0"/>
              <a:t>badine</a:t>
            </a:r>
            <a:r>
              <a:rPr lang="en-US" dirty="0" smtClean="0"/>
              <a:t> pas avec le stress' performed by Theatre à la Carte. This was followed by an open exchange between participants and the actors.</a:t>
            </a:r>
          </a:p>
          <a:p>
            <a:endParaRPr lang="en-US" dirty="0" smtClean="0"/>
          </a:p>
          <a:p>
            <a:r>
              <a:rPr lang="en-US" b="1" dirty="0" smtClean="0"/>
              <a:t>Association of European Public Postal Operators (</a:t>
            </a:r>
            <a:r>
              <a:rPr lang="en-US" b="1" dirty="0" err="1" smtClean="0"/>
              <a:t>PostEurope</a:t>
            </a:r>
            <a:r>
              <a:rPr lang="en-US" b="1" dirty="0" smtClean="0"/>
              <a:t>) – 2014-15</a:t>
            </a:r>
          </a:p>
          <a:p>
            <a:r>
              <a:rPr lang="en-GB" sz="1200" kern="1200" dirty="0" smtClean="0">
                <a:solidFill>
                  <a:schemeClr val="tx1"/>
                </a:solidFill>
                <a:effectLst/>
                <a:latin typeface="+mn-lt"/>
                <a:ea typeface="+mn-ea"/>
                <a:cs typeface="+mn-cs"/>
              </a:rPr>
              <a:t>The partnership involves 8 organisations: La Poste, </a:t>
            </a:r>
            <a:r>
              <a:rPr lang="en-GB" sz="1200" kern="1200" dirty="0" err="1" smtClean="0">
                <a:solidFill>
                  <a:schemeClr val="tx1"/>
                </a:solidFill>
                <a:effectLst/>
                <a:latin typeface="+mn-lt"/>
                <a:ea typeface="+mn-ea"/>
                <a:cs typeface="+mn-cs"/>
              </a:rPr>
              <a:t>PostEurop</a:t>
            </a:r>
            <a:r>
              <a:rPr lang="en-GB" sz="1200" kern="1200" dirty="0" smtClean="0">
                <a:solidFill>
                  <a:schemeClr val="tx1"/>
                </a:solidFill>
                <a:effectLst/>
                <a:latin typeface="+mn-lt"/>
                <a:ea typeface="+mn-ea"/>
                <a:cs typeface="+mn-cs"/>
              </a:rPr>
              <a:t>, Deutsche Post DHL, Hellenic Post, KEK-ELTA, Swiss Post, </a:t>
            </a:r>
            <a:r>
              <a:rPr lang="en-GB" sz="1200" kern="1200" dirty="0" err="1" smtClean="0">
                <a:solidFill>
                  <a:schemeClr val="tx1"/>
                </a:solidFill>
                <a:effectLst/>
                <a:latin typeface="+mn-lt"/>
                <a:ea typeface="+mn-ea"/>
                <a:cs typeface="+mn-cs"/>
              </a:rPr>
              <a:t>InoSalus</a:t>
            </a:r>
            <a:r>
              <a:rPr lang="en-GB" sz="1200" kern="1200" dirty="0" smtClean="0">
                <a:solidFill>
                  <a:schemeClr val="tx1"/>
                </a:solidFill>
                <a:effectLst/>
                <a:latin typeface="+mn-lt"/>
                <a:ea typeface="+mn-ea"/>
                <a:cs typeface="+mn-cs"/>
              </a:rPr>
              <a:t> and </a:t>
            </a:r>
            <a:r>
              <a:rPr lang="en-GB" sz="1200" kern="1200" dirty="0" err="1" smtClean="0">
                <a:solidFill>
                  <a:schemeClr val="tx1"/>
                </a:solidFill>
                <a:effectLst/>
                <a:latin typeface="+mn-lt"/>
                <a:ea typeface="+mn-ea"/>
                <a:cs typeface="+mn-cs"/>
              </a:rPr>
              <a:t>bpost</a:t>
            </a:r>
            <a:r>
              <a:rPr lang="en-GB" sz="1200" kern="1200" dirty="0" smtClean="0">
                <a:solidFill>
                  <a:schemeClr val="tx1"/>
                </a:solidFill>
                <a:effectLst/>
                <a:latin typeface="+mn-lt"/>
                <a:ea typeface="+mn-ea"/>
                <a:cs typeface="+mn-cs"/>
              </a:rPr>
              <a:t>. The objective is to share best practices in order to identify and manage stress for the middle management.</a:t>
            </a:r>
            <a:endParaRPr lang="en-US" b="1" dirty="0" smtClean="0"/>
          </a:p>
          <a:p>
            <a:endParaRPr lang="en-US" b="1" dirty="0" smtClean="0"/>
          </a:p>
          <a:p>
            <a:r>
              <a:rPr lang="en-US" b="1" dirty="0" err="1" smtClean="0"/>
              <a:t>EuroHealthNet</a:t>
            </a:r>
            <a:r>
              <a:rPr lang="en-US" b="1" dirty="0" smtClean="0"/>
              <a:t> roundtable on mental health promotion at work</a:t>
            </a:r>
            <a:r>
              <a:rPr lang="en-US" b="1" baseline="0" dirty="0" smtClean="0"/>
              <a:t> – May 2015</a:t>
            </a:r>
          </a:p>
          <a:p>
            <a:r>
              <a:rPr lang="en-US" baseline="0" dirty="0" smtClean="0"/>
              <a:t>The purpose of the roundtable was to bring together members, partners and external mental health experts to take stock of the lessons learned from initiatives such as the Joint Action on Mental Health Wellbeing and EU-OSHA’S Healthy Workplaces Manage Stress campaign</a:t>
            </a:r>
          </a:p>
          <a:p>
            <a:r>
              <a:rPr lang="en-US" baseline="0" dirty="0" smtClean="0"/>
              <a:t>For more info see https://www.healthy-workplaces.eu/en/campaign-partners/official-campaign-partners/eurohealthnet/eurohealthnet-roundtable-on-mental-health-promotion-at-work-final-report-is-now-online.</a:t>
            </a:r>
          </a:p>
          <a:p>
            <a:endParaRPr lang="en-US" baseline="0" dirty="0" smtClean="0"/>
          </a:p>
          <a:p>
            <a:r>
              <a:rPr lang="en-US" baseline="0" dirty="0" smtClean="0"/>
              <a:t> </a:t>
            </a:r>
            <a:r>
              <a:rPr lang="en-US" b="1" baseline="0" dirty="0" smtClean="0"/>
              <a:t>European Federation of Public Service Unions (EPSU) and the European Hospital &amp; Healthcare Employers’ Association (HOSPEEM): 2014-15</a:t>
            </a:r>
          </a:p>
          <a:p>
            <a:r>
              <a:rPr lang="en-US" b="0" dirty="0" smtClean="0"/>
              <a:t>Joint project  to</a:t>
            </a:r>
            <a:r>
              <a:rPr lang="en-US" b="0" baseline="0" dirty="0" smtClean="0"/>
              <a:t> </a:t>
            </a:r>
            <a:r>
              <a:rPr lang="en-US" b="0" dirty="0" smtClean="0"/>
              <a:t>promote “Psychosocial risks and stress at work” and “musculoskeletal disorders”. Conference</a:t>
            </a:r>
            <a:r>
              <a:rPr lang="en-US" b="0" baseline="0" dirty="0" smtClean="0"/>
              <a:t> on 10 November 2015 f</a:t>
            </a:r>
            <a:r>
              <a:rPr lang="en-US" b="0" dirty="0" smtClean="0"/>
              <a:t>ocusing on the role social partners can play in preventing and reducing these stress and psychosocial risks, along with introducing good practices. </a:t>
            </a:r>
          </a:p>
          <a:p>
            <a:r>
              <a:rPr lang="en-US" b="0" dirty="0" smtClean="0"/>
              <a:t>See for more http://www.epsu.org/a/10896 </a:t>
            </a:r>
          </a:p>
          <a:p>
            <a:endParaRPr lang="en-GB" dirty="0"/>
          </a:p>
        </p:txBody>
      </p:sp>
      <p:sp>
        <p:nvSpPr>
          <p:cNvPr id="4" name="Slide Number Placeholder 3"/>
          <p:cNvSpPr>
            <a:spLocks noGrp="1"/>
          </p:cNvSpPr>
          <p:nvPr>
            <p:ph type="sldNum" sz="quarter" idx="10"/>
          </p:nvPr>
        </p:nvSpPr>
        <p:spPr/>
        <p:txBody>
          <a:bodyPr/>
          <a:lstStyle/>
          <a:p>
            <a:fld id="{8941F275-96CE-494F-AC26-97939A0F70C4}" type="slidenum">
              <a:rPr lang="en-GB" smtClean="0"/>
              <a:pPr/>
              <a:t>11</a:t>
            </a:fld>
            <a:endParaRPr lang="en-GB"/>
          </a:p>
        </p:txBody>
      </p:sp>
    </p:spTree>
    <p:extLst>
      <p:ext uri="{BB962C8B-B14F-4D97-AF65-F5344CB8AC3E}">
        <p14:creationId xmlns:p14="http://schemas.microsoft.com/office/powerpoint/2010/main" val="3000879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32000" lvl="1">
              <a:lnSpc>
                <a:spcPct val="100000"/>
              </a:lnSpc>
            </a:pPr>
            <a:r>
              <a:rPr lang="en-GB" sz="1900" u="sng" dirty="0" smtClean="0">
                <a:solidFill>
                  <a:srgbClr val="000000"/>
                </a:solidFill>
              </a:rPr>
              <a:t>SIEMENS</a:t>
            </a:r>
            <a:r>
              <a:rPr lang="en-GB" sz="1900" dirty="0" smtClean="0">
                <a:solidFill>
                  <a:srgbClr val="000000"/>
                </a:solidFill>
              </a:rPr>
              <a:t>, Benchmarking seminar (Berlin, 14-15 October 2015)</a:t>
            </a:r>
          </a:p>
          <a:p>
            <a:pPr marL="432000" lvl="1">
              <a:lnSpc>
                <a:spcPct val="100000"/>
              </a:lnSpc>
            </a:pPr>
            <a:r>
              <a:rPr lang="en-GB" sz="1900" u="sng" dirty="0" smtClean="0">
                <a:solidFill>
                  <a:srgbClr val="000000"/>
                </a:solidFill>
              </a:rPr>
              <a:t>SEAT</a:t>
            </a:r>
            <a:r>
              <a:rPr lang="en-GB" sz="1900" dirty="0" smtClean="0">
                <a:solidFill>
                  <a:srgbClr val="000000"/>
                </a:solidFill>
              </a:rPr>
              <a:t>, ‘SEAT Health and Safety Days’ (Barcelona, 30 June -1 July 2015)</a:t>
            </a:r>
          </a:p>
          <a:p>
            <a:pPr marL="432000" lvl="1">
              <a:lnSpc>
                <a:spcPct val="100000"/>
              </a:lnSpc>
            </a:pPr>
            <a:r>
              <a:rPr lang="en-GB" sz="1900" u="sng" dirty="0" smtClean="0">
                <a:solidFill>
                  <a:srgbClr val="000000"/>
                </a:solidFill>
              </a:rPr>
              <a:t>TOYOTA, </a:t>
            </a:r>
            <a:r>
              <a:rPr lang="en-GB" sz="1900" dirty="0" smtClean="0">
                <a:solidFill>
                  <a:srgbClr val="000000"/>
                </a:solidFill>
              </a:rPr>
              <a:t>‘Indicators of OSH Performance’ (Sweden, 26-27 November 2014)</a:t>
            </a:r>
          </a:p>
          <a:p>
            <a:pPr marL="432000" lvl="1">
              <a:lnSpc>
                <a:spcPct val="100000"/>
              </a:lnSpc>
            </a:pPr>
            <a:r>
              <a:rPr lang="en-GB" sz="1900" u="sng" dirty="0" smtClean="0">
                <a:solidFill>
                  <a:srgbClr val="000000"/>
                </a:solidFill>
              </a:rPr>
              <a:t>LEGO</a:t>
            </a:r>
            <a:r>
              <a:rPr lang="en-GB" sz="1900" dirty="0" smtClean="0">
                <a:solidFill>
                  <a:srgbClr val="000000"/>
                </a:solidFill>
              </a:rPr>
              <a:t>, ‘Learning from incidents and accidents’ (Denmark, 23-24 September 2014)</a:t>
            </a:r>
          </a:p>
          <a:p>
            <a:pPr marL="432000" lvl="1">
              <a:lnSpc>
                <a:spcPct val="100000"/>
              </a:lnSpc>
            </a:pPr>
            <a:r>
              <a:rPr lang="en-GB" sz="1900" u="sng" dirty="0" smtClean="0">
                <a:solidFill>
                  <a:srgbClr val="000000"/>
                </a:solidFill>
              </a:rPr>
              <a:t>HEINEKEN</a:t>
            </a:r>
            <a:r>
              <a:rPr lang="en-GB" sz="1900" dirty="0" smtClean="0">
                <a:solidFill>
                  <a:srgbClr val="000000"/>
                </a:solidFill>
              </a:rPr>
              <a:t>, ‘Leadership training and OSH competence of all responsible actors’ (The Netherlands, 2 July 2014). </a:t>
            </a:r>
          </a:p>
          <a:p>
            <a:endParaRPr lang="en-GB" dirty="0"/>
          </a:p>
        </p:txBody>
      </p:sp>
      <p:sp>
        <p:nvSpPr>
          <p:cNvPr id="4" name="Slide Number Placeholder 3"/>
          <p:cNvSpPr>
            <a:spLocks noGrp="1"/>
          </p:cNvSpPr>
          <p:nvPr>
            <p:ph type="sldNum" sz="quarter" idx="10"/>
          </p:nvPr>
        </p:nvSpPr>
        <p:spPr/>
        <p:txBody>
          <a:bodyPr/>
          <a:lstStyle/>
          <a:p>
            <a:fld id="{E29ACB67-2E2C-4A41-86D3-7A44AFC9826A}" type="slidenum">
              <a:rPr lang="en-GB" smtClean="0"/>
              <a:pPr/>
              <a:t>12</a:t>
            </a:fld>
            <a:endParaRPr lang="en-GB"/>
          </a:p>
        </p:txBody>
      </p:sp>
    </p:spTree>
    <p:extLst>
      <p:ext uri="{BB962C8B-B14F-4D97-AF65-F5344CB8AC3E}">
        <p14:creationId xmlns:p14="http://schemas.microsoft.com/office/powerpoint/2010/main" val="3010869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1" dirty="0" smtClean="0"/>
              <a:t>Exclusive </a:t>
            </a:r>
            <a:r>
              <a:rPr lang="en-GB" b="1" dirty="0"/>
              <a:t>pool of journalists and editors from all over Europe interested in occupational safety and health (OSH</a:t>
            </a:r>
            <a:r>
              <a:rPr lang="en-GB" b="1" dirty="0" smtClean="0"/>
              <a:t>)</a:t>
            </a:r>
          </a:p>
          <a:p>
            <a:pPr marL="171450" indent="-171450">
              <a:buFont typeface="Arial" panose="020B0604020202020204" pitchFamily="34" charset="0"/>
              <a:buChar char="•"/>
            </a:pPr>
            <a:r>
              <a:rPr lang="en-GB" b="1" dirty="0" smtClean="0"/>
              <a:t>Linked to HWC</a:t>
            </a:r>
          </a:p>
          <a:p>
            <a:pPr marL="0" indent="0">
              <a:buFont typeface="Arial" panose="020B0604020202020204" pitchFamily="34" charset="0"/>
              <a:buNone/>
            </a:pPr>
            <a:endParaRPr lang="en-GB" b="1" dirty="0" smtClean="0"/>
          </a:p>
          <a:p>
            <a:pPr marL="0" indent="0">
              <a:buFont typeface="Arial" panose="020B0604020202020204" pitchFamily="34" charset="0"/>
              <a:buNone/>
            </a:pPr>
            <a:r>
              <a:rPr lang="en-GB" b="1" dirty="0" smtClean="0"/>
              <a:t>Examples: </a:t>
            </a:r>
          </a:p>
          <a:p>
            <a:pPr marL="171450" indent="-171450">
              <a:buFont typeface="Arial" panose="020B0604020202020204" pitchFamily="34" charset="0"/>
              <a:buChar char="•"/>
            </a:pPr>
            <a:r>
              <a:rPr lang="en-US" sz="1200" b="0" dirty="0" smtClean="0"/>
              <a:t>Q&amp;A live Twitter chat with PPE.org</a:t>
            </a:r>
            <a:r>
              <a:rPr lang="en-US" sz="1200" b="0" baseline="0" dirty="0" smtClean="0"/>
              <a:t> : </a:t>
            </a:r>
            <a:r>
              <a:rPr lang="en-US" sz="1200" b="0" dirty="0" smtClean="0"/>
              <a:t>www.healthy-workplaces.eu/en/news/eumanagestress-2013-let2019s-tweet-about-it</a:t>
            </a:r>
          </a:p>
          <a:p>
            <a:pPr marL="171450" indent="-171450">
              <a:buFont typeface="Arial" panose="020B0604020202020204" pitchFamily="34" charset="0"/>
              <a:buChar char="•"/>
            </a:pPr>
            <a:r>
              <a:rPr lang="en-US" sz="1200" b="0" dirty="0" smtClean="0"/>
              <a:t>‘Safety culture from school’ project by Aragon Valley at</a:t>
            </a:r>
            <a:r>
              <a:rPr lang="en-US" sz="1200" b="0" baseline="0" dirty="0" smtClean="0"/>
              <a:t> </a:t>
            </a:r>
            <a:r>
              <a:rPr lang="en-US" sz="1200" b="0" dirty="0" smtClean="0"/>
              <a:t>www.healthy-workplaces.eu/en/campaign-partners/media-partners/aragon-valley/project-201csafety-culture-from-school201d-closing-the-loop</a:t>
            </a:r>
          </a:p>
          <a:p>
            <a:pPr marL="171450" indent="-171450">
              <a:buFont typeface="Arial" panose="020B0604020202020204" pitchFamily="34" charset="0"/>
              <a:buChar char="•"/>
            </a:pPr>
            <a:r>
              <a:rPr lang="en-US" sz="1200" b="0" dirty="0" smtClean="0"/>
              <a:t>Safety Management: expert round-tables, stress safety guide, </a:t>
            </a:r>
            <a:br>
              <a:rPr lang="en-US" sz="1200" b="0" dirty="0" smtClean="0"/>
            </a:br>
            <a:r>
              <a:rPr lang="en-US" sz="1200" b="0" dirty="0" smtClean="0"/>
              <a:t>publications distributed at British Safety Council events</a:t>
            </a:r>
          </a:p>
          <a:p>
            <a:pPr marL="171450" indent="-171450">
              <a:buFont typeface="Arial" panose="020B0604020202020204" pitchFamily="34" charset="0"/>
              <a:buChar char="•"/>
            </a:pPr>
            <a:endParaRPr lang="en-GB" b="1" dirty="0" smtClean="0"/>
          </a:p>
          <a:p>
            <a:endParaRPr lang="en-GB" dirty="0"/>
          </a:p>
        </p:txBody>
      </p:sp>
      <p:sp>
        <p:nvSpPr>
          <p:cNvPr id="4" name="Slide Number Placeholder 3"/>
          <p:cNvSpPr>
            <a:spLocks noGrp="1"/>
          </p:cNvSpPr>
          <p:nvPr>
            <p:ph type="sldNum" sz="quarter" idx="10"/>
          </p:nvPr>
        </p:nvSpPr>
        <p:spPr/>
        <p:txBody>
          <a:bodyPr/>
          <a:lstStyle/>
          <a:p>
            <a:fld id="{0B6E3C7F-43CA-4B60-9ACC-996DBF28BFD6}" type="slidenum">
              <a:rPr lang="en-GB" smtClean="0"/>
              <a:t>13</a:t>
            </a:fld>
            <a:endParaRPr lang="en-GB"/>
          </a:p>
        </p:txBody>
      </p:sp>
    </p:spTree>
    <p:extLst>
      <p:ext uri="{BB962C8B-B14F-4D97-AF65-F5344CB8AC3E}">
        <p14:creationId xmlns:p14="http://schemas.microsoft.com/office/powerpoint/2010/main" val="2670843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941F275-96CE-494F-AC26-97939A0F70C4}" type="slidenum">
              <a:rPr lang="en-GB" smtClean="0"/>
              <a:pPr/>
              <a:t>14</a:t>
            </a:fld>
            <a:endParaRPr lang="en-GB"/>
          </a:p>
        </p:txBody>
      </p:sp>
    </p:spTree>
    <p:extLst>
      <p:ext uri="{BB962C8B-B14F-4D97-AF65-F5344CB8AC3E}">
        <p14:creationId xmlns:p14="http://schemas.microsoft.com/office/powerpoint/2010/main" val="1827833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smtClean="0"/>
              <a:t>            </a:t>
            </a:r>
            <a:r>
              <a:rPr lang="en-GB" b="1" dirty="0" smtClean="0"/>
              <a:t>Photo</a:t>
            </a:r>
            <a:r>
              <a:rPr lang="en-GB" b="1" baseline="0" dirty="0" smtClean="0"/>
              <a:t> 1 - </a:t>
            </a:r>
            <a:r>
              <a:rPr lang="en-GB" b="1" dirty="0" smtClean="0"/>
              <a:t>Romania:  Film screening &amp; debate </a:t>
            </a:r>
            <a:r>
              <a:rPr lang="en-GB" b="0" dirty="0" smtClean="0"/>
              <a:t>(July 2015)</a:t>
            </a:r>
          </a:p>
          <a:p>
            <a:pPr lvl="1"/>
            <a:r>
              <a:rPr lang="en-GB" dirty="0" smtClean="0"/>
              <a:t>Winner of the 2012 Healthy Workplaces Film Awards</a:t>
            </a:r>
            <a:r>
              <a:rPr lang="en-US" dirty="0" smtClean="0"/>
              <a:t>: ‘Work hard, Play Hard’</a:t>
            </a:r>
          </a:p>
          <a:p>
            <a:pPr lvl="1"/>
            <a:r>
              <a:rPr lang="en-US" dirty="0" smtClean="0"/>
              <a:t>Discussion with students afterwards</a:t>
            </a:r>
          </a:p>
          <a:p>
            <a:pPr lvl="1"/>
            <a:endParaRPr lang="en-US" b="1" dirty="0" smtClean="0"/>
          </a:p>
          <a:p>
            <a:pPr lvl="1"/>
            <a:r>
              <a:rPr lang="en-US" b="1" dirty="0" smtClean="0"/>
              <a:t>Photo 2</a:t>
            </a:r>
            <a:r>
              <a:rPr lang="en-US" b="1" baseline="0" dirty="0" smtClean="0"/>
              <a:t> - </a:t>
            </a:r>
            <a:r>
              <a:rPr lang="en-US" b="1" dirty="0" smtClean="0"/>
              <a:t> Spain:</a:t>
            </a:r>
            <a:r>
              <a:rPr lang="en-US" b="1" baseline="0" dirty="0" smtClean="0"/>
              <a:t> Theatre play ‘Tip of the iceberg’ </a:t>
            </a:r>
            <a:r>
              <a:rPr lang="en-US" b="0" baseline="0" dirty="0" smtClean="0"/>
              <a:t>(October 2014)</a:t>
            </a:r>
          </a:p>
          <a:p>
            <a:pPr lvl="1"/>
            <a:r>
              <a:rPr lang="en-US" b="0" baseline="0" dirty="0" smtClean="0"/>
              <a:t>Followed by a debate on stress and psychosocial risks at work. </a:t>
            </a:r>
          </a:p>
          <a:p>
            <a:pPr lvl="1"/>
            <a:endParaRPr lang="en-US" b="0" baseline="0" dirty="0" smtClean="0"/>
          </a:p>
          <a:p>
            <a:pPr lvl="1"/>
            <a:r>
              <a:rPr lang="en-US" b="1" baseline="0" dirty="0" smtClean="0"/>
              <a:t>Photo 3 - The Netherlands:  Congress launching ‘Check your work-related stress week</a:t>
            </a:r>
            <a:r>
              <a:rPr lang="en-US" b="0" baseline="0" dirty="0" smtClean="0"/>
              <a:t>’ (November 2014)</a:t>
            </a:r>
          </a:p>
          <a:p>
            <a:pPr lvl="1"/>
            <a:r>
              <a:rPr lang="en-US" b="0" baseline="0" dirty="0" smtClean="0"/>
              <a:t>For more info see https://www.healthy-workplaces.eu/en/news/the-last-drop-before-the-bucket-floods-2013-the-netherlands-checks-its-work-related-stress </a:t>
            </a:r>
          </a:p>
          <a:p>
            <a:pPr lvl="1"/>
            <a:endParaRPr lang="en-US" b="0" baseline="0" dirty="0" smtClean="0"/>
          </a:p>
          <a:p>
            <a:pPr lvl="1"/>
            <a:r>
              <a:rPr lang="en-US" b="1" baseline="0" dirty="0" smtClean="0"/>
              <a:t>Photo 3 - Austria: international expert seminar </a:t>
            </a:r>
            <a:r>
              <a:rPr lang="en-US" b="0" baseline="0" dirty="0" smtClean="0"/>
              <a:t>(March 2015)</a:t>
            </a:r>
          </a:p>
          <a:p>
            <a:pPr lvl="1"/>
            <a:r>
              <a:rPr lang="en-US" dirty="0" smtClean="0"/>
              <a:t>Co-</a:t>
            </a:r>
            <a:r>
              <a:rPr lang="en-US" dirty="0" err="1" smtClean="0"/>
              <a:t>organised</a:t>
            </a:r>
            <a:r>
              <a:rPr lang="en-US" dirty="0" smtClean="0"/>
              <a:t> by the federal Austrian Chamber of </a:t>
            </a:r>
            <a:r>
              <a:rPr lang="en-US" dirty="0" err="1" smtClean="0"/>
              <a:t>Labour</a:t>
            </a:r>
            <a:r>
              <a:rPr lang="en-US" dirty="0" smtClean="0"/>
              <a:t> together with its regional partner AK, in Upper Austria. It was an opportunity to present research results from various </a:t>
            </a:r>
            <a:r>
              <a:rPr lang="en-US" dirty="0" err="1" smtClean="0"/>
              <a:t>organisations</a:t>
            </a:r>
            <a:r>
              <a:rPr lang="en-US" dirty="0" smtClean="0"/>
              <a:t> that have recently carried out their own studies into occupational safety and health, specifically around psychosocial risks and occupational stress. </a:t>
            </a:r>
          </a:p>
          <a:p>
            <a:pPr lvl="1"/>
            <a:r>
              <a:rPr lang="en-US" b="0" baseline="0" dirty="0" smtClean="0"/>
              <a:t>For more info see https://www.healthy-workplaces.eu/en/news/insights-into-psychosocial-risks-presented-at-international-expert2019s-conference-in-Vienna </a:t>
            </a:r>
          </a:p>
        </p:txBody>
      </p:sp>
      <p:sp>
        <p:nvSpPr>
          <p:cNvPr id="4" name="Slide Number Placeholder 3"/>
          <p:cNvSpPr>
            <a:spLocks noGrp="1"/>
          </p:cNvSpPr>
          <p:nvPr>
            <p:ph type="sldNum" sz="quarter" idx="10"/>
          </p:nvPr>
        </p:nvSpPr>
        <p:spPr/>
        <p:txBody>
          <a:bodyPr/>
          <a:lstStyle/>
          <a:p>
            <a:fld id="{8941F275-96CE-494F-AC26-97939A0F70C4}" type="slidenum">
              <a:rPr lang="en-GB" smtClean="0"/>
              <a:pPr/>
              <a:t>15</a:t>
            </a:fld>
            <a:endParaRPr lang="en-GB"/>
          </a:p>
        </p:txBody>
      </p:sp>
    </p:spTree>
    <p:extLst>
      <p:ext uri="{BB962C8B-B14F-4D97-AF65-F5344CB8AC3E}">
        <p14:creationId xmlns:p14="http://schemas.microsoft.com/office/powerpoint/2010/main" val="2397477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29ACB67-2E2C-4A41-86D3-7A44AFC9826A}" type="slidenum">
              <a:rPr lang="en-GB" smtClean="0"/>
              <a:pPr/>
              <a:t>16</a:t>
            </a:fld>
            <a:endParaRPr lang="en-GB"/>
          </a:p>
        </p:txBody>
      </p:sp>
    </p:spTree>
    <p:extLst>
      <p:ext uri="{BB962C8B-B14F-4D97-AF65-F5344CB8AC3E}">
        <p14:creationId xmlns:p14="http://schemas.microsoft.com/office/powerpoint/2010/main" val="1578014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29ACB67-2E2C-4A41-86D3-7A44AFC9826A}" type="slidenum">
              <a:rPr lang="en-GB" smtClean="0"/>
              <a:pPr/>
              <a:t>17</a:t>
            </a:fld>
            <a:endParaRPr lang="en-GB"/>
          </a:p>
        </p:txBody>
      </p:sp>
    </p:spTree>
    <p:extLst>
      <p:ext uri="{BB962C8B-B14F-4D97-AF65-F5344CB8AC3E}">
        <p14:creationId xmlns:p14="http://schemas.microsoft.com/office/powerpoint/2010/main" val="743232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E728DE9-EF20-4BDA-B3B7-24C6740E5D5E}" type="slidenum">
              <a:rPr lang="en-GB" smtClean="0"/>
              <a:t>18</a:t>
            </a:fld>
            <a:endParaRPr lang="en-GB"/>
          </a:p>
        </p:txBody>
      </p:sp>
    </p:spTree>
    <p:extLst>
      <p:ext uri="{BB962C8B-B14F-4D97-AF65-F5344CB8AC3E}">
        <p14:creationId xmlns:p14="http://schemas.microsoft.com/office/powerpoint/2010/main" val="36319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E728DE9-EF20-4BDA-B3B7-24C6740E5D5E}"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3288710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2B5A85-5D66-427F-9DC0-B0E5D1D1BD3E}" type="slidenum">
              <a:rPr lang="en-GB" smtClean="0"/>
              <a:t>2</a:t>
            </a:fld>
            <a:endParaRPr lang="en-GB"/>
          </a:p>
        </p:txBody>
      </p:sp>
    </p:spTree>
    <p:extLst>
      <p:ext uri="{BB962C8B-B14F-4D97-AF65-F5344CB8AC3E}">
        <p14:creationId xmlns:p14="http://schemas.microsoft.com/office/powerpoint/2010/main" val="653552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E728DE9-EF20-4BDA-B3B7-24C6740E5D5E}"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3936846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E728DE9-EF20-4BDA-B3B7-24C6740E5D5E}" type="slidenum">
              <a:rPr lang="en-GB" smtClean="0"/>
              <a:t>21</a:t>
            </a:fld>
            <a:endParaRPr lang="en-GB"/>
          </a:p>
        </p:txBody>
      </p:sp>
    </p:spTree>
    <p:extLst>
      <p:ext uri="{BB962C8B-B14F-4D97-AF65-F5344CB8AC3E}">
        <p14:creationId xmlns:p14="http://schemas.microsoft.com/office/powerpoint/2010/main" val="191162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29ACB67-2E2C-4A41-86D3-7A44AFC9826A}" type="slidenum">
              <a:rPr lang="en-GB" smtClean="0"/>
              <a:pPr/>
              <a:t>22</a:t>
            </a:fld>
            <a:endParaRPr lang="en-GB"/>
          </a:p>
        </p:txBody>
      </p:sp>
    </p:spTree>
    <p:extLst>
      <p:ext uri="{BB962C8B-B14F-4D97-AF65-F5344CB8AC3E}">
        <p14:creationId xmlns:p14="http://schemas.microsoft.com/office/powerpoint/2010/main" val="39626465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29ACB67-2E2C-4A41-86D3-7A44AFC9826A}" type="slidenum">
              <a:rPr lang="en-GB" smtClean="0"/>
              <a:pPr/>
              <a:t>23</a:t>
            </a:fld>
            <a:endParaRPr lang="en-GB"/>
          </a:p>
        </p:txBody>
      </p:sp>
    </p:spTree>
    <p:extLst>
      <p:ext uri="{BB962C8B-B14F-4D97-AF65-F5344CB8AC3E}">
        <p14:creationId xmlns:p14="http://schemas.microsoft.com/office/powerpoint/2010/main" val="2367775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9ACB67-2E2C-4A41-86D3-7A44AFC9826A}" type="slidenum">
              <a:rPr lang="en-GB" smtClean="0"/>
              <a:pPr/>
              <a:t>24</a:t>
            </a:fld>
            <a:endParaRPr lang="en-GB"/>
          </a:p>
        </p:txBody>
      </p:sp>
    </p:spTree>
    <p:extLst>
      <p:ext uri="{BB962C8B-B14F-4D97-AF65-F5344CB8AC3E}">
        <p14:creationId xmlns:p14="http://schemas.microsoft.com/office/powerpoint/2010/main" val="3205126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4FEDB0-5F0B-4143-B3C9-7EEB8E0DB7B1}" type="slidenum">
              <a:rPr lang="en-GB" smtClean="0"/>
              <a:t>25</a:t>
            </a:fld>
            <a:endParaRPr lang="en-GB"/>
          </a:p>
        </p:txBody>
      </p:sp>
    </p:spTree>
    <p:extLst>
      <p:ext uri="{BB962C8B-B14F-4D97-AF65-F5344CB8AC3E}">
        <p14:creationId xmlns:p14="http://schemas.microsoft.com/office/powerpoint/2010/main" val="3238304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941F275-96CE-494F-AC26-97939A0F70C4}" type="slidenum">
              <a:rPr lang="en-GB" smtClean="0"/>
              <a:pPr/>
              <a:t>26</a:t>
            </a:fld>
            <a:endParaRPr lang="en-GB"/>
          </a:p>
        </p:txBody>
      </p:sp>
    </p:spTree>
    <p:extLst>
      <p:ext uri="{BB962C8B-B14F-4D97-AF65-F5344CB8AC3E}">
        <p14:creationId xmlns:p14="http://schemas.microsoft.com/office/powerpoint/2010/main" val="3904222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29ACB67-2E2C-4A41-86D3-7A44AFC9826A}" type="slidenum">
              <a:rPr lang="en-GB" smtClean="0"/>
              <a:pPr/>
              <a:t>27</a:t>
            </a:fld>
            <a:endParaRPr lang="en-GB"/>
          </a:p>
        </p:txBody>
      </p:sp>
    </p:spTree>
    <p:extLst>
      <p:ext uri="{BB962C8B-B14F-4D97-AF65-F5344CB8AC3E}">
        <p14:creationId xmlns:p14="http://schemas.microsoft.com/office/powerpoint/2010/main" val="3032708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B12B5A85-5D66-427F-9DC0-B0E5D1D1BD3E}" type="slidenum">
              <a:rPr lang="en-GB" smtClean="0"/>
              <a:t>3</a:t>
            </a:fld>
            <a:endParaRPr lang="en-GB"/>
          </a:p>
        </p:txBody>
      </p:sp>
    </p:spTree>
    <p:extLst>
      <p:ext uri="{BB962C8B-B14F-4D97-AF65-F5344CB8AC3E}">
        <p14:creationId xmlns:p14="http://schemas.microsoft.com/office/powerpoint/2010/main" val="1446882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2B5A85-5D66-427F-9DC0-B0E5D1D1BD3E}" type="slidenum">
              <a:rPr lang="en-GB" smtClean="0"/>
              <a:t>4</a:t>
            </a:fld>
            <a:endParaRPr lang="en-GB"/>
          </a:p>
        </p:txBody>
      </p:sp>
    </p:spTree>
    <p:extLst>
      <p:ext uri="{BB962C8B-B14F-4D97-AF65-F5344CB8AC3E}">
        <p14:creationId xmlns:p14="http://schemas.microsoft.com/office/powerpoint/2010/main" val="824462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7EC46BB-1623-48BF-A795-4DAD8CE54000}" type="slidenum">
              <a:rPr lang="en-GB" altLang="en-US" smtClean="0">
                <a:solidFill>
                  <a:srgbClr val="000000"/>
                </a:solidFill>
              </a:rPr>
              <a:pPr eaLnBrk="1" hangingPunct="1">
                <a:spcBef>
                  <a:spcPct val="0"/>
                </a:spcBef>
              </a:pPr>
              <a:t>5</a:t>
            </a:fld>
            <a:endParaRPr lang="en-GB" altLang="en-US" smtClean="0">
              <a:solidFill>
                <a:srgbClr val="000000"/>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lnSpc>
                <a:spcPct val="90000"/>
              </a:lnSpc>
            </a:pPr>
            <a:endParaRPr lang="en-US" altLang="en-US" smtClean="0">
              <a:latin typeface="Verdana" pitchFamily="34" charset="0"/>
            </a:endParaRPr>
          </a:p>
        </p:txBody>
      </p:sp>
    </p:spTree>
    <p:extLst>
      <p:ext uri="{BB962C8B-B14F-4D97-AF65-F5344CB8AC3E}">
        <p14:creationId xmlns:p14="http://schemas.microsoft.com/office/powerpoint/2010/main" val="855474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B12B5A85-5D66-427F-9DC0-B0E5D1D1BD3E}" type="slidenum">
              <a:rPr lang="en-GB" smtClean="0"/>
              <a:t>6</a:t>
            </a:fld>
            <a:endParaRPr lang="en-GB"/>
          </a:p>
        </p:txBody>
      </p:sp>
    </p:spTree>
    <p:extLst>
      <p:ext uri="{BB962C8B-B14F-4D97-AF65-F5344CB8AC3E}">
        <p14:creationId xmlns:p14="http://schemas.microsoft.com/office/powerpoint/2010/main" val="84167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4FEDB0-5F0B-4143-B3C9-7EEB8E0DB7B1}" type="slidenum">
              <a:rPr lang="en-GB" smtClean="0"/>
              <a:t>7</a:t>
            </a:fld>
            <a:endParaRPr lang="en-GB"/>
          </a:p>
        </p:txBody>
      </p:sp>
    </p:spTree>
    <p:extLst>
      <p:ext uri="{BB962C8B-B14F-4D97-AF65-F5344CB8AC3E}">
        <p14:creationId xmlns:p14="http://schemas.microsoft.com/office/powerpoint/2010/main" val="1615475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9ACB67-2E2C-4A41-86D3-7A44AFC9826A}" type="slidenum">
              <a:rPr lang="en-GB" smtClean="0"/>
              <a:pPr/>
              <a:t>8</a:t>
            </a:fld>
            <a:endParaRPr lang="en-GB"/>
          </a:p>
        </p:txBody>
      </p:sp>
    </p:spTree>
    <p:extLst>
      <p:ext uri="{BB962C8B-B14F-4D97-AF65-F5344CB8AC3E}">
        <p14:creationId xmlns:p14="http://schemas.microsoft.com/office/powerpoint/2010/main" val="2500165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941F275-96CE-494F-AC26-97939A0F70C4}" type="slidenum">
              <a:rPr lang="en-GB" smtClean="0"/>
              <a:pPr/>
              <a:t>9</a:t>
            </a:fld>
            <a:endParaRPr lang="en-GB"/>
          </a:p>
        </p:txBody>
      </p:sp>
    </p:spTree>
    <p:extLst>
      <p:ext uri="{BB962C8B-B14F-4D97-AF65-F5344CB8AC3E}">
        <p14:creationId xmlns:p14="http://schemas.microsoft.com/office/powerpoint/2010/main" val="123346419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5" name="Bild 5" descr="111004_EU-OSHA_HW_PPT_cover.png"/>
          <p:cNvPicPr>
            <a:picLocks noChangeAspect="1"/>
          </p:cNvPicPr>
          <p:nvPr/>
        </p:nvPicPr>
        <p:blipFill>
          <a:blip r:embed="rId2"/>
          <a:srcRect/>
          <a:stretch>
            <a:fillRect/>
          </a:stretch>
        </p:blipFill>
        <p:spPr bwMode="auto">
          <a:xfrm>
            <a:off x="-854" y="8389"/>
            <a:ext cx="9144000" cy="6858000"/>
          </a:xfrm>
          <a:prstGeom prst="rect">
            <a:avLst/>
          </a:prstGeom>
          <a:noFill/>
          <a:ln w="9525">
            <a:noFill/>
            <a:miter lim="800000"/>
            <a:headEnd/>
            <a:tailEnd/>
          </a:ln>
        </p:spPr>
      </p:pic>
      <p:sp>
        <p:nvSpPr>
          <p:cNvPr id="2" name="Title 1"/>
          <p:cNvSpPr>
            <a:spLocks noGrp="1"/>
          </p:cNvSpPr>
          <p:nvPr>
            <p:ph type="title"/>
          </p:nvPr>
        </p:nvSpPr>
        <p:spPr>
          <a:xfrm>
            <a:off x="450000" y="3564000"/>
            <a:ext cx="7646400" cy="928800"/>
          </a:xfrm>
        </p:spPr>
        <p:txBody>
          <a:bodyPr lIns="0" tIns="0" rIns="0" bIns="0" anchor="t" anchorCtr="0"/>
          <a:lstStyle>
            <a:lvl1pPr algn="l">
              <a:defRPr sz="3200" b="1" i="0" cap="none" baseline="0"/>
            </a:lvl1pPr>
          </a:lstStyle>
          <a:p>
            <a:r>
              <a:rPr lang="en-US" smtClean="0"/>
              <a:t>Click to edit Master title style</a:t>
            </a:r>
            <a:endParaRPr lang="en-US" dirty="0"/>
          </a:p>
        </p:txBody>
      </p:sp>
      <p:sp>
        <p:nvSpPr>
          <p:cNvPr id="5" name="Slide Number Placeholder 9"/>
          <p:cNvSpPr txBox="1">
            <a:spLocks/>
          </p:cNvSpPr>
          <p:nvPr/>
        </p:nvSpPr>
        <p:spPr>
          <a:xfrm>
            <a:off x="8536261" y="6408723"/>
            <a:ext cx="609976"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pic>
        <p:nvPicPr>
          <p:cNvPr id="7" name="Bild 2" descr="111004_EU-OSHA_PPT_Corporate logo.png"/>
          <p:cNvPicPr>
            <a:picLocks noChangeAspect="1"/>
          </p:cNvPicPr>
          <p:nvPr/>
        </p:nvPicPr>
        <p:blipFill>
          <a:blip r:embed="rId3" cstate="print"/>
          <a:srcRect/>
          <a:stretch>
            <a:fillRect/>
          </a:stretch>
        </p:blipFill>
        <p:spPr bwMode="auto">
          <a:xfrm>
            <a:off x="444500" y="5508625"/>
            <a:ext cx="1146175" cy="723900"/>
          </a:xfrm>
          <a:prstGeom prst="rect">
            <a:avLst/>
          </a:prstGeom>
          <a:noFill/>
          <a:ln w="9525">
            <a:noFill/>
            <a:miter lim="800000"/>
            <a:headEnd/>
            <a:tailEnd/>
          </a:ln>
        </p:spPr>
      </p:pic>
      <p:sp>
        <p:nvSpPr>
          <p:cNvPr id="10" name="Textplatzhalter 2"/>
          <p:cNvSpPr txBox="1">
            <a:spLocks/>
          </p:cNvSpPr>
          <p:nvPr/>
        </p:nvSpPr>
        <p:spPr>
          <a:xfrm>
            <a:off x="450850" y="6410325"/>
            <a:ext cx="7439025" cy="327025"/>
          </a:xfrm>
          <a:prstGeom prst="rect">
            <a:avLst/>
          </a:prstGeom>
        </p:spPr>
        <p:txBody>
          <a:bodyPr lIns="0" tIns="0" rIns="0" bIns="0" anchor="ctr" anchorCtr="0"/>
          <a:lstStyle>
            <a:lvl1pPr marL="0" indent="0" algn="l" defTabSz="914400" rtl="0" eaLnBrk="1" latinLnBrk="0" hangingPunct="1">
              <a:spcBef>
                <a:spcPts val="0"/>
              </a:spcBef>
              <a:buFont typeface="Arial" pitchFamily="34" charset="0"/>
              <a:buNone/>
              <a:defRPr sz="900" b="0" i="0" kern="1200" spc="30">
                <a:ln>
                  <a:noFill/>
                </a:ln>
                <a:solidFill>
                  <a:srgbClr val="003399"/>
                </a:solidFill>
                <a:latin typeface="Arial"/>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defRPr/>
            </a:pPr>
            <a:r>
              <a:rPr lang="en-GB" dirty="0" smtClean="0"/>
              <a:t>Safety and health at work is everyone’s concern. It’s good for you. It’s good for business.</a:t>
            </a:r>
            <a:endParaRPr lang="en-GB" dirty="0"/>
          </a:p>
        </p:txBody>
      </p:sp>
      <p:sp>
        <p:nvSpPr>
          <p:cNvPr id="13" name="Subtitle 2"/>
          <p:cNvSpPr>
            <a:spLocks noGrp="1"/>
          </p:cNvSpPr>
          <p:nvPr>
            <p:ph type="subTitle" idx="10"/>
          </p:nvPr>
        </p:nvSpPr>
        <p:spPr>
          <a:xfrm>
            <a:off x="450000" y="4626000"/>
            <a:ext cx="7646400" cy="675208"/>
          </a:xfrm>
        </p:spPr>
        <p:txBody>
          <a:bodyPr lIns="0" tIns="0" rIns="0" bIns="0" anchor="t">
            <a:normAutofit/>
          </a:bodyPr>
          <a:lstStyle>
            <a:lvl1pPr marL="0" indent="0" algn="l">
              <a:buNone/>
              <a:defRPr sz="18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7668" y="-4762"/>
            <a:ext cx="951779" cy="6876000"/>
          </a:xfrm>
          <a:prstGeom prst="rect">
            <a:avLst/>
          </a:prstGeom>
        </p:spPr>
      </p:pic>
      <p:pic>
        <p:nvPicPr>
          <p:cNvPr id="17" name="Bild 4" descr="111004_EU-OSHA_PPT_EU logo.png"/>
          <p:cNvPicPr>
            <a:picLocks noChangeAspect="1"/>
          </p:cNvPicPr>
          <p:nvPr/>
        </p:nvPicPr>
        <p:blipFill>
          <a:blip r:embed="rId5"/>
          <a:srcRect/>
          <a:stretch>
            <a:fillRect/>
          </a:stretch>
        </p:blipFill>
        <p:spPr bwMode="auto">
          <a:xfrm>
            <a:off x="4275138" y="5908675"/>
            <a:ext cx="474662" cy="323850"/>
          </a:xfrm>
          <a:prstGeom prst="rect">
            <a:avLst/>
          </a:prstGeom>
          <a:noFill/>
          <a:ln w="9525">
            <a:noFill/>
            <a:miter lim="800000"/>
            <a:headEnd/>
            <a:tailEnd/>
          </a:ln>
        </p:spPr>
      </p:pic>
      <p:pic>
        <p:nvPicPr>
          <p:cNvPr id="16" name="Bild 5" descr="111004_EU-OSHA_PPT_HW logo.png"/>
          <p:cNvPicPr>
            <a:picLocks noChangeAspect="1"/>
          </p:cNvPicPr>
          <p:nvPr/>
        </p:nvPicPr>
        <p:blipFill>
          <a:blip r:embed="rId6"/>
          <a:srcRect/>
          <a:stretch>
            <a:fillRect/>
          </a:stretch>
        </p:blipFill>
        <p:spPr bwMode="auto">
          <a:xfrm>
            <a:off x="7434263" y="5616575"/>
            <a:ext cx="669925" cy="633413"/>
          </a:xfrm>
          <a:prstGeom prst="rect">
            <a:avLst/>
          </a:prstGeom>
          <a:noFill/>
          <a:ln w="9525">
            <a:noFill/>
            <a:miter lim="800000"/>
            <a:headEnd/>
            <a:tailEnd/>
          </a:ln>
        </p:spPr>
      </p:pic>
      <p:pic>
        <p:nvPicPr>
          <p:cNvPr id="4" name="Picture 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3401568"/>
          </a:xfrm>
          <a:prstGeom prst="rect">
            <a:avLst/>
          </a:prstGeom>
        </p:spPr>
      </p:pic>
      <p:pic>
        <p:nvPicPr>
          <p:cNvPr id="14" name="Picture 5" descr="PPT_Curve_white_transparent"/>
          <p:cNvPicPr>
            <a:picLocks noChangeAspect="1" noChangeArrowheads="1"/>
          </p:cNvPicPr>
          <p:nvPr/>
        </p:nvPicPr>
        <p:blipFill>
          <a:blip r:embed="rId8"/>
          <a:srcRect/>
          <a:stretch>
            <a:fillRect/>
          </a:stretch>
        </p:blipFill>
        <p:spPr bwMode="auto">
          <a:xfrm>
            <a:off x="8211235" y="11650"/>
            <a:ext cx="938212" cy="6859588"/>
          </a:xfrm>
          <a:prstGeom prst="rect">
            <a:avLst/>
          </a:prstGeom>
          <a:noFill/>
          <a:ln w="9525">
            <a:noFill/>
            <a:miter lim="800000"/>
            <a:headEnd/>
            <a:tailEnd/>
          </a:ln>
        </p:spPr>
      </p:pic>
    </p:spTree>
    <p:extLst>
      <p:ext uri="{BB962C8B-B14F-4D97-AF65-F5344CB8AC3E}">
        <p14:creationId xmlns:p14="http://schemas.microsoft.com/office/powerpoint/2010/main" val="459210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0000" y="1116000"/>
            <a:ext cx="7560000" cy="4860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61826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27820" y="1116000"/>
            <a:ext cx="489600" cy="4860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0000" y="1116000"/>
            <a:ext cx="6642280" cy="4860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9176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 Placeholder - Bulletted text">
    <p:spTree>
      <p:nvGrpSpPr>
        <p:cNvPr id="1" name=""/>
        <p:cNvGrpSpPr/>
        <p:nvPr/>
      </p:nvGrpSpPr>
      <p:grpSpPr>
        <a:xfrm>
          <a:off x="0" y="0"/>
          <a:ext cx="0" cy="0"/>
          <a:chOff x="0" y="0"/>
          <a:chExt cx="0" cy="0"/>
        </a:xfrm>
      </p:grpSpPr>
      <p:sp>
        <p:nvSpPr>
          <p:cNvPr id="4" name="Titelplatzhalter 1"/>
          <p:cNvSpPr>
            <a:spLocks noGrp="1"/>
          </p:cNvSpPr>
          <p:nvPr>
            <p:ph type="title"/>
          </p:nvPr>
        </p:nvSpPr>
        <p:spPr>
          <a:xfrm>
            <a:off x="443268" y="196732"/>
            <a:ext cx="7646987" cy="489600"/>
          </a:xfrm>
          <a:prstGeom prst="rect">
            <a:avLst/>
          </a:prstGeom>
        </p:spPr>
        <p:txBody>
          <a:bodyPr lIns="0" tIns="0" rIns="0" bIns="0" rtlCol="0" anchor="ctr" anchorCtr="0">
            <a:normAutofit/>
          </a:bodyPr>
          <a:lstStyle>
            <a:lvl1pPr algn="l">
              <a:defRPr sz="2400" b="1" i="0" baseline="0">
                <a:solidFill>
                  <a:schemeClr val="tx2"/>
                </a:solidFill>
              </a:defRPr>
            </a:lvl1pPr>
          </a:lstStyle>
          <a:p>
            <a:r>
              <a:rPr lang="en-GB" noProof="0" dirty="0" smtClean="0"/>
              <a:t>Click to edit Master title style</a:t>
            </a:r>
            <a:endParaRPr lang="en-GB" noProof="0" dirty="0"/>
          </a:p>
        </p:txBody>
      </p:sp>
      <p:sp>
        <p:nvSpPr>
          <p:cNvPr id="5" name="Content Placeholder 6"/>
          <p:cNvSpPr>
            <a:spLocks noGrp="1"/>
          </p:cNvSpPr>
          <p:nvPr>
            <p:ph sz="quarter" idx="11"/>
          </p:nvPr>
        </p:nvSpPr>
        <p:spPr>
          <a:xfrm>
            <a:off x="468313" y="1058426"/>
            <a:ext cx="7632700" cy="4895850"/>
          </a:xfrm>
          <a:prstGeom prst="rect">
            <a:avLst/>
          </a:prstGeom>
        </p:spPr>
        <p:txBody>
          <a:bodyPr>
            <a:normAutofit/>
          </a:bodyPr>
          <a:lstStyle>
            <a:lvl1pPr marL="0" indent="0">
              <a:lnSpc>
                <a:spcPct val="150000"/>
              </a:lnSpc>
              <a:spcBef>
                <a:spcPts val="0"/>
              </a:spcBef>
              <a:buFont typeface="Arial" pitchFamily="34" charset="0"/>
              <a:buChar char=" "/>
              <a:defRPr sz="1800" b="1" i="0" baseline="0">
                <a:solidFill>
                  <a:schemeClr val="tx2"/>
                </a:solidFill>
              </a:defRPr>
            </a:lvl1pPr>
            <a:lvl2pPr marL="252000" indent="-180000">
              <a:lnSpc>
                <a:spcPct val="150000"/>
              </a:lnSpc>
              <a:spcBef>
                <a:spcPts val="0"/>
              </a:spcBef>
              <a:buFont typeface="Arial" pitchFamily="34" charset="0"/>
              <a:buChar char="•"/>
              <a:defRPr sz="1800" baseline="0"/>
            </a:lvl2pPr>
            <a:lvl3pPr marL="432000" indent="-180000">
              <a:lnSpc>
                <a:spcPct val="150000"/>
              </a:lnSpc>
              <a:spcBef>
                <a:spcPts val="0"/>
              </a:spcBef>
              <a:buFont typeface="Arial" pitchFamily="34" charset="0"/>
              <a:buChar char="−"/>
              <a:defRPr sz="1800" baseline="0"/>
            </a:lvl3pPr>
            <a:lvl4pPr marL="612000" indent="-180000">
              <a:lnSpc>
                <a:spcPct val="150000"/>
              </a:lnSpc>
              <a:spcBef>
                <a:spcPts val="0"/>
              </a:spcBef>
              <a:buFont typeface="Arial" pitchFamily="34" charset="0"/>
              <a:buChar char="•"/>
              <a:defRPr sz="1800"/>
            </a:lvl4pPr>
            <a:lvl5pPr marL="792000" indent="-180000">
              <a:lnSpc>
                <a:spcPct val="150000"/>
              </a:lnSpc>
              <a:spcBef>
                <a:spcPts val="0"/>
              </a:spcBef>
              <a:buFont typeface="Arial" pitchFamily="34" charset="0"/>
              <a:buChar char="−"/>
              <a:defRPr sz="1800"/>
            </a:lvl5pPr>
            <a:lvl6pPr marL="972000" indent="-180000">
              <a:lnSpc>
                <a:spcPct val="150000"/>
              </a:lnSpc>
              <a:defRPr sz="1800"/>
            </a:lvl6pPr>
            <a:lvl7pPr marL="1152000" indent="-180000">
              <a:lnSpc>
                <a:spcPct val="150000"/>
              </a:lnSpc>
              <a:buFont typeface="Arial" pitchFamily="34" charset="0"/>
              <a:buChar char="−"/>
              <a:defRPr sz="1800"/>
            </a:lvl7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endParaRPr lang="en-GB" dirty="0" smtClean="0"/>
          </a:p>
          <a:p>
            <a:pPr lvl="6"/>
            <a:endParaRPr lang="en-GB" dirty="0"/>
          </a:p>
        </p:txBody>
      </p:sp>
    </p:spTree>
    <p:extLst>
      <p:ext uri="{BB962C8B-B14F-4D97-AF65-F5344CB8AC3E}">
        <p14:creationId xmlns:p14="http://schemas.microsoft.com/office/powerpoint/2010/main" val="407047413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Rectangle 4"/>
          <p:cNvSpPr>
            <a:spLocks noGrp="1" noChangeArrowheads="1"/>
          </p:cNvSpPr>
          <p:nvPr>
            <p:ph type="ftr" idx="10"/>
          </p:nvPr>
        </p:nvSpPr>
        <p:spPr>
          <a:xfrm>
            <a:off x="3124200" y="6248400"/>
            <a:ext cx="2889250" cy="450850"/>
          </a:xfrm>
          <a:prstGeom prst="rect">
            <a:avLst/>
          </a:prstGeom>
        </p:spPr>
        <p:txBody>
          <a:bodyPr/>
          <a:lstStyle>
            <a:lvl1pPr>
              <a:defRPr/>
            </a:lvl1pPr>
          </a:lstStyle>
          <a:p>
            <a:pPr fontAlgn="base">
              <a:spcBef>
                <a:spcPct val="0"/>
              </a:spcBef>
              <a:spcAft>
                <a:spcPct val="0"/>
              </a:spcAft>
              <a:defRPr/>
            </a:pPr>
            <a:endParaRPr lang="en-GB" sz="2200" b="1">
              <a:solidFill>
                <a:srgbClr val="FFFFFF"/>
              </a:solidFill>
              <a:latin typeface="Verdana" pitchFamily="34" charset="0"/>
            </a:endParaRPr>
          </a:p>
        </p:txBody>
      </p:sp>
      <p:sp>
        <p:nvSpPr>
          <p:cNvPr id="5" name="Rectangle 5"/>
          <p:cNvSpPr>
            <a:spLocks noGrp="1" noChangeArrowheads="1"/>
          </p:cNvSpPr>
          <p:nvPr>
            <p:ph type="sldNum" idx="11"/>
          </p:nvPr>
        </p:nvSpPr>
        <p:spPr>
          <a:xfrm>
            <a:off x="6553200" y="6248400"/>
            <a:ext cx="1898650" cy="450850"/>
          </a:xfrm>
          <a:prstGeom prst="rect">
            <a:avLst/>
          </a:prstGeom>
        </p:spPr>
        <p:txBody>
          <a:bodyPr/>
          <a:lstStyle>
            <a:lvl1pPr>
              <a:defRPr/>
            </a:lvl1pPr>
          </a:lstStyle>
          <a:p>
            <a:pPr fontAlgn="base">
              <a:spcBef>
                <a:spcPct val="0"/>
              </a:spcBef>
              <a:spcAft>
                <a:spcPct val="0"/>
              </a:spcAft>
              <a:defRPr/>
            </a:pPr>
            <a:fld id="{9A2609D1-6A7E-413A-9FC3-596B8DC6D1B2}" type="slidenum">
              <a:rPr lang="en-GB" sz="2200" b="1">
                <a:solidFill>
                  <a:srgbClr val="FFFFFF"/>
                </a:solidFill>
                <a:latin typeface="Verdana" pitchFamily="34" charset="0"/>
              </a:rPr>
              <a:pPr fontAlgn="base">
                <a:spcBef>
                  <a:spcPct val="0"/>
                </a:spcBef>
                <a:spcAft>
                  <a:spcPct val="0"/>
                </a:spcAft>
                <a:defRPr/>
              </a:pPr>
              <a:t>‹#›</a:t>
            </a:fld>
            <a:endParaRPr lang="en-GB" sz="2200" b="1">
              <a:solidFill>
                <a:srgbClr val="FFFFFF"/>
              </a:solidFill>
              <a:latin typeface="Verdana" pitchFamily="34" charset="0"/>
            </a:endParaRPr>
          </a:p>
        </p:txBody>
      </p:sp>
      <p:sp>
        <p:nvSpPr>
          <p:cNvPr id="6" name="Rectangle 6"/>
          <p:cNvSpPr>
            <a:spLocks noGrp="1" noChangeArrowheads="1"/>
          </p:cNvSpPr>
          <p:nvPr>
            <p:ph type="dt" idx="12"/>
          </p:nvPr>
        </p:nvSpPr>
        <p:spPr>
          <a:xfrm>
            <a:off x="685800" y="6248400"/>
            <a:ext cx="1898650" cy="452438"/>
          </a:xfrm>
          <a:prstGeom prst="rect">
            <a:avLst/>
          </a:prstGeom>
        </p:spPr>
        <p:txBody>
          <a:bodyPr/>
          <a:lstStyle>
            <a:lvl1pPr>
              <a:defRPr/>
            </a:lvl1pPr>
          </a:lstStyle>
          <a:p>
            <a:pPr fontAlgn="base">
              <a:spcBef>
                <a:spcPct val="0"/>
              </a:spcBef>
              <a:spcAft>
                <a:spcPct val="0"/>
              </a:spcAft>
              <a:defRPr/>
            </a:pPr>
            <a:endParaRPr lang="en-GB" sz="2200" b="1">
              <a:solidFill>
                <a:srgbClr val="FFFFFF"/>
              </a:solidFill>
              <a:latin typeface="Verdana" pitchFamily="34" charset="0"/>
            </a:endParaRPr>
          </a:p>
        </p:txBody>
      </p:sp>
    </p:spTree>
    <p:extLst>
      <p:ext uri="{BB962C8B-B14F-4D97-AF65-F5344CB8AC3E}">
        <p14:creationId xmlns:p14="http://schemas.microsoft.com/office/powerpoint/2010/main" val="184942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450000" y="1116000"/>
            <a:ext cx="7560000" cy="4860000"/>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6236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Header Section">
    <p:spTree>
      <p:nvGrpSpPr>
        <p:cNvPr id="1" name=""/>
        <p:cNvGrpSpPr/>
        <p:nvPr/>
      </p:nvGrpSpPr>
      <p:grpSpPr>
        <a:xfrm>
          <a:off x="0" y="0"/>
          <a:ext cx="0" cy="0"/>
          <a:chOff x="0" y="0"/>
          <a:chExt cx="0" cy="0"/>
        </a:xfrm>
      </p:grpSpPr>
      <p:pic>
        <p:nvPicPr>
          <p:cNvPr id="10" name="Bild 5" descr="111004_EU-OSHA_HW_PPT_cover.png"/>
          <p:cNvPicPr>
            <a:picLocks noChangeAspect="1"/>
          </p:cNvPicPr>
          <p:nvPr/>
        </p:nvPicPr>
        <p:blipFill>
          <a:blip r:embed="rId2"/>
          <a:srcRect/>
          <a:stretch>
            <a:fillRect/>
          </a:stretch>
        </p:blipFill>
        <p:spPr bwMode="auto">
          <a:xfrm>
            <a:off x="-854" y="8389"/>
            <a:ext cx="9144000" cy="6858000"/>
          </a:xfrm>
          <a:prstGeom prst="rect">
            <a:avLst/>
          </a:prstGeom>
          <a:noFill/>
          <a:ln w="9525">
            <a:noFill/>
            <a:miter lim="800000"/>
            <a:headEnd/>
            <a:tailEnd/>
          </a:ln>
        </p:spPr>
      </p:pic>
      <p:sp>
        <p:nvSpPr>
          <p:cNvPr id="2" name="Title 1"/>
          <p:cNvSpPr>
            <a:spLocks noGrp="1"/>
          </p:cNvSpPr>
          <p:nvPr>
            <p:ph type="ctrTitle"/>
          </p:nvPr>
        </p:nvSpPr>
        <p:spPr>
          <a:xfrm>
            <a:off x="450000" y="1360800"/>
            <a:ext cx="7646400" cy="1461600"/>
          </a:xfrm>
        </p:spPr>
        <p:txBody>
          <a:bodyPr lIns="0" tIns="0" rIns="0" bIns="0" anchor="t" anchorCtr="0"/>
          <a:lstStyle>
            <a:lvl1pPr>
              <a:defRPr sz="3200" baseline="0"/>
            </a:lvl1pPr>
          </a:lstStyle>
          <a:p>
            <a:r>
              <a:rPr lang="en-US" smtClean="0"/>
              <a:t>Click to edit Master title style</a:t>
            </a:r>
            <a:endParaRPr lang="en-US" dirty="0"/>
          </a:p>
        </p:txBody>
      </p:sp>
      <p:sp>
        <p:nvSpPr>
          <p:cNvPr id="3" name="Subtitle 2"/>
          <p:cNvSpPr>
            <a:spLocks noGrp="1"/>
          </p:cNvSpPr>
          <p:nvPr>
            <p:ph type="subTitle" idx="1"/>
          </p:nvPr>
        </p:nvSpPr>
        <p:spPr>
          <a:xfrm>
            <a:off x="878400" y="3240000"/>
            <a:ext cx="7214400" cy="1269120"/>
          </a:xfrm>
        </p:spPr>
        <p:txBody>
          <a:bodyPr lIns="0" tIns="0" rIns="0" bIns="0" anchor="t">
            <a:normAutofit/>
          </a:bodyPr>
          <a:lstStyle>
            <a:lvl1pPr marL="0" indent="0" algn="l">
              <a:buNone/>
              <a:defRPr sz="18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Slide Number Placeholder 9"/>
          <p:cNvSpPr txBox="1">
            <a:spLocks/>
          </p:cNvSpPr>
          <p:nvPr/>
        </p:nvSpPr>
        <p:spPr>
          <a:xfrm>
            <a:off x="8536261" y="6408723"/>
            <a:ext cx="609976"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9" name="Textplatzhalter 2"/>
          <p:cNvSpPr txBox="1">
            <a:spLocks/>
          </p:cNvSpPr>
          <p:nvPr/>
        </p:nvSpPr>
        <p:spPr>
          <a:xfrm>
            <a:off x="450850" y="6410325"/>
            <a:ext cx="7439025" cy="327025"/>
          </a:xfrm>
          <a:prstGeom prst="rect">
            <a:avLst/>
          </a:prstGeom>
        </p:spPr>
        <p:txBody>
          <a:bodyPr lIns="0" tIns="0" rIns="0" bIns="0" anchor="ctr" anchorCtr="0"/>
          <a:lstStyle>
            <a:lvl1pPr marL="0" indent="0" algn="l" defTabSz="914400" rtl="0" eaLnBrk="1" latinLnBrk="0" hangingPunct="1">
              <a:spcBef>
                <a:spcPts val="0"/>
              </a:spcBef>
              <a:buFont typeface="Arial" pitchFamily="34" charset="0"/>
              <a:buNone/>
              <a:defRPr sz="900" b="0" i="0" kern="1200" spc="30">
                <a:ln>
                  <a:noFill/>
                </a:ln>
                <a:solidFill>
                  <a:srgbClr val="003399"/>
                </a:solidFill>
                <a:latin typeface="Arial"/>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defRPr/>
            </a:pPr>
            <a:r>
              <a:rPr lang="en-GB" dirty="0" smtClean="0"/>
              <a:t>Safety and health at work is everyone’s concern. It’s good for you. It’s good for business.</a:t>
            </a:r>
            <a:endParaRPr lang="en-GB" dirty="0"/>
          </a:p>
        </p:txBody>
      </p:sp>
      <p:pic>
        <p:nvPicPr>
          <p:cNvPr id="11" name="Bild 2" descr="111004_EU-OSHA_PPT_Corporate logo.png"/>
          <p:cNvPicPr>
            <a:picLocks noChangeAspect="1"/>
          </p:cNvPicPr>
          <p:nvPr/>
        </p:nvPicPr>
        <p:blipFill>
          <a:blip r:embed="rId3" cstate="print"/>
          <a:srcRect/>
          <a:stretch>
            <a:fillRect/>
          </a:stretch>
        </p:blipFill>
        <p:spPr bwMode="auto">
          <a:xfrm>
            <a:off x="444500" y="5508625"/>
            <a:ext cx="1146175" cy="723900"/>
          </a:xfrm>
          <a:prstGeom prst="rect">
            <a:avLst/>
          </a:prstGeom>
          <a:noFill/>
          <a:ln w="9525">
            <a:noFill/>
            <a:miter lim="800000"/>
            <a:headEnd/>
            <a:tailEnd/>
          </a:ln>
        </p:spPr>
      </p:pic>
      <p:pic>
        <p:nvPicPr>
          <p:cNvPr id="12" name="Bild 4" descr="111004_EU-OSHA_PPT_EU logo.png"/>
          <p:cNvPicPr>
            <a:picLocks noChangeAspect="1"/>
          </p:cNvPicPr>
          <p:nvPr/>
        </p:nvPicPr>
        <p:blipFill>
          <a:blip r:embed="rId4"/>
          <a:srcRect/>
          <a:stretch>
            <a:fillRect/>
          </a:stretch>
        </p:blipFill>
        <p:spPr bwMode="auto">
          <a:xfrm>
            <a:off x="4275138" y="5908675"/>
            <a:ext cx="474662" cy="323850"/>
          </a:xfrm>
          <a:prstGeom prst="rect">
            <a:avLst/>
          </a:prstGeom>
          <a:noFill/>
          <a:ln w="9525">
            <a:noFill/>
            <a:miter lim="800000"/>
            <a:headEnd/>
            <a:tailEnd/>
          </a:ln>
        </p:spPr>
      </p:pic>
      <p:pic>
        <p:nvPicPr>
          <p:cNvPr id="13" name="Bild 5" descr="111004_EU-OSHA_PPT_HW logo.png"/>
          <p:cNvPicPr>
            <a:picLocks noChangeAspect="1"/>
          </p:cNvPicPr>
          <p:nvPr/>
        </p:nvPicPr>
        <p:blipFill>
          <a:blip r:embed="rId5"/>
          <a:srcRect/>
          <a:stretch>
            <a:fillRect/>
          </a:stretch>
        </p:blipFill>
        <p:spPr bwMode="auto">
          <a:xfrm>
            <a:off x="7434263" y="5616575"/>
            <a:ext cx="669925" cy="633413"/>
          </a:xfrm>
          <a:prstGeom prst="rect">
            <a:avLst/>
          </a:prstGeom>
          <a:noFill/>
          <a:ln w="9525">
            <a:noFill/>
            <a:miter lim="800000"/>
            <a:headEnd/>
            <a:tailEnd/>
          </a:ln>
        </p:spPr>
      </p:pic>
    </p:spTree>
    <p:extLst>
      <p:ext uri="{BB962C8B-B14F-4D97-AF65-F5344CB8AC3E}">
        <p14:creationId xmlns:p14="http://schemas.microsoft.com/office/powerpoint/2010/main" val="3129618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0000" y="180000"/>
            <a:ext cx="7560000" cy="4896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49999" y="1115999"/>
            <a:ext cx="3600000" cy="4860000"/>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0000" y="1116000"/>
            <a:ext cx="3600000" cy="4860000"/>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61080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0000" y="1116000"/>
            <a:ext cx="3600000" cy="540000"/>
          </a:xfrm>
        </p:spPr>
        <p:txBody>
          <a:bodyPr anchor="b">
            <a:noAutofit/>
          </a:bodyPr>
          <a:lstStyle>
            <a:lvl1pPr marL="0" indent="0">
              <a:buNone/>
              <a:defRPr sz="2000" b="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49999" y="1655999"/>
            <a:ext cx="3600000" cy="4320000"/>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410000" y="1116000"/>
            <a:ext cx="3600000" cy="540000"/>
          </a:xfrm>
        </p:spPr>
        <p:txBody>
          <a:bodyPr anchor="b">
            <a:noAutofit/>
          </a:bodyPr>
          <a:lstStyle>
            <a:lvl1pPr marL="0" indent="0">
              <a:buNone/>
              <a:defRPr sz="2000" b="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0000" y="1656000"/>
            <a:ext cx="3600000" cy="4320000"/>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1523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29700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496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0000" y="180000"/>
            <a:ext cx="7560000" cy="540000"/>
          </a:xfrm>
        </p:spPr>
        <p:txBody>
          <a:bodyPr anchor="b"/>
          <a:lstStyle>
            <a:lvl1pPr algn="l">
              <a:defRPr sz="2400" b="1" i="0" baseline="0"/>
            </a:lvl1pPr>
          </a:lstStyle>
          <a:p>
            <a:r>
              <a:rPr lang="en-US" smtClean="0"/>
              <a:t>Click to edit Master title style</a:t>
            </a:r>
            <a:endParaRPr lang="en-US" dirty="0"/>
          </a:p>
        </p:txBody>
      </p:sp>
      <p:sp>
        <p:nvSpPr>
          <p:cNvPr id="3" name="Content Placeholder 2"/>
          <p:cNvSpPr>
            <a:spLocks noGrp="1"/>
          </p:cNvSpPr>
          <p:nvPr>
            <p:ph idx="1"/>
          </p:nvPr>
        </p:nvSpPr>
        <p:spPr>
          <a:xfrm>
            <a:off x="3690000" y="1116000"/>
            <a:ext cx="4279869" cy="4860000"/>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0000" y="1116000"/>
            <a:ext cx="2880000" cy="48600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25905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0000" y="1116000"/>
            <a:ext cx="4049992" cy="900000"/>
          </a:xfrm>
        </p:spPr>
        <p:txBody>
          <a:bodyPr anchor="b">
            <a:normAutofit/>
          </a:bodyPr>
          <a:lstStyle>
            <a:lvl1pPr algn="l">
              <a:defRPr sz="2400" b="1" i="0" baseline="0"/>
            </a:lvl1pPr>
          </a:lstStyle>
          <a:p>
            <a:r>
              <a:rPr lang="en-US" smtClean="0"/>
              <a:t>Click to edit Master title style</a:t>
            </a:r>
            <a:endParaRPr lang="en-US" dirty="0"/>
          </a:p>
        </p:txBody>
      </p:sp>
      <p:sp>
        <p:nvSpPr>
          <p:cNvPr id="4" name="Text Placeholder 3"/>
          <p:cNvSpPr>
            <a:spLocks noGrp="1"/>
          </p:cNvSpPr>
          <p:nvPr>
            <p:ph type="body" sz="half" idx="2"/>
          </p:nvPr>
        </p:nvSpPr>
        <p:spPr>
          <a:xfrm>
            <a:off x="449999" y="2016000"/>
            <a:ext cx="4050000" cy="39600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8" name="Picture Placeholder 17"/>
          <p:cNvSpPr>
            <a:spLocks noGrp="1"/>
          </p:cNvSpPr>
          <p:nvPr>
            <p:ph type="pic" sz="quarter" idx="14"/>
          </p:nvPr>
        </p:nvSpPr>
        <p:spPr>
          <a:xfrm>
            <a:off x="4876800" y="1600200"/>
            <a:ext cx="3429000" cy="3429000"/>
          </a:xfrm>
          <a:prstGeom prst="ellipse">
            <a:avLst/>
          </a:prstGeom>
          <a:ln w="76200">
            <a:noFill/>
          </a:ln>
        </p:spPr>
        <p:txBody>
          <a:bodyPr/>
          <a:lstStyle/>
          <a:p>
            <a:r>
              <a:rPr lang="en-US" smtClean="0"/>
              <a:t>Click icon to add picture</a:t>
            </a:r>
            <a:endParaRPr lang="en-US" dirty="0"/>
          </a:p>
        </p:txBody>
      </p:sp>
    </p:spTree>
    <p:extLst>
      <p:ext uri="{BB962C8B-B14F-4D97-AF65-F5344CB8AC3E}">
        <p14:creationId xmlns:p14="http://schemas.microsoft.com/office/powerpoint/2010/main" val="138518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Bild 15" descr="111004_EU-OSHA_HW_PPT_inner slide.png"/>
          <p:cNvPicPr>
            <a:picLocks noChangeAspect="1"/>
          </p:cNvPicPr>
          <p:nvPr/>
        </p:nvPicPr>
        <p:blipFill>
          <a:blip r:embed="rId15"/>
          <a:srcRect/>
          <a:stretch>
            <a:fillRect/>
          </a:stretch>
        </p:blipFill>
        <p:spPr bwMode="auto">
          <a:xfrm>
            <a:off x="0" y="0"/>
            <a:ext cx="9144000" cy="6858000"/>
          </a:xfrm>
          <a:prstGeom prst="rect">
            <a:avLst/>
          </a:prstGeom>
          <a:noFill/>
          <a:ln w="9525">
            <a:noFill/>
            <a:miter lim="800000"/>
            <a:headEnd/>
            <a:tailEnd/>
          </a:ln>
        </p:spPr>
      </p:pic>
      <p:sp>
        <p:nvSpPr>
          <p:cNvPr id="2" name="Title Placeholder 1"/>
          <p:cNvSpPr>
            <a:spLocks noGrp="1"/>
          </p:cNvSpPr>
          <p:nvPr>
            <p:ph type="title"/>
          </p:nvPr>
        </p:nvSpPr>
        <p:spPr>
          <a:xfrm>
            <a:off x="450000" y="180000"/>
            <a:ext cx="7559873" cy="4896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0000" y="1116000"/>
            <a:ext cx="7560000" cy="4860000"/>
          </a:xfrm>
          <a:prstGeom prst="rect">
            <a:avLst/>
          </a:prstGeom>
        </p:spPr>
        <p:txBody>
          <a:bodyPr vert="horz" lIns="91440" tIns="45720" rIns="91440" bIns="45720" rtlCol="0" anchor="t"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Bild 3" descr="111004_EU-OSHA_PPT_Corporate logo_inner slide.png"/>
          <p:cNvPicPr>
            <a:picLocks noChangeAspect="1"/>
          </p:cNvPicPr>
          <p:nvPr/>
        </p:nvPicPr>
        <p:blipFill>
          <a:blip r:embed="rId16" cstate="print"/>
          <a:srcRect/>
          <a:stretch>
            <a:fillRect/>
          </a:stretch>
        </p:blipFill>
        <p:spPr bwMode="auto">
          <a:xfrm>
            <a:off x="442913" y="6273800"/>
            <a:ext cx="946150" cy="311150"/>
          </a:xfrm>
          <a:prstGeom prst="rect">
            <a:avLst/>
          </a:prstGeom>
          <a:noFill/>
          <a:ln w="9525">
            <a:noFill/>
            <a:miter lim="800000"/>
            <a:headEnd/>
            <a:tailEnd/>
          </a:ln>
        </p:spPr>
      </p:pic>
      <p:sp>
        <p:nvSpPr>
          <p:cNvPr id="10" name="Slide Number Placeholder 9"/>
          <p:cNvSpPr txBox="1">
            <a:spLocks/>
          </p:cNvSpPr>
          <p:nvPr/>
        </p:nvSpPr>
        <p:spPr>
          <a:xfrm>
            <a:off x="8532440" y="6503947"/>
            <a:ext cx="609976"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A064B8-E15C-4A1C-8E7E-B0BD818D867C}" type="slidenum">
              <a:rPr lang="en-GB" sz="1000" baseline="0" smtClean="0"/>
              <a:pPr/>
              <a:t>‹#›</a:t>
            </a:fld>
            <a:endParaRPr lang="en-GB" sz="1000" baseline="0" dirty="0"/>
          </a:p>
        </p:txBody>
      </p:sp>
      <p:sp>
        <p:nvSpPr>
          <p:cNvPr id="11" name="Rectangle 11"/>
          <p:cNvSpPr>
            <a:spLocks noChangeArrowheads="1"/>
          </p:cNvSpPr>
          <p:nvPr/>
        </p:nvSpPr>
        <p:spPr bwMode="auto">
          <a:xfrm>
            <a:off x="1392238" y="6477000"/>
            <a:ext cx="6040437" cy="104775"/>
          </a:xfrm>
          <a:prstGeom prst="rect">
            <a:avLst/>
          </a:prstGeom>
          <a:noFill/>
          <a:ln w="9525">
            <a:noFill/>
            <a:miter lim="800000"/>
            <a:headEnd/>
            <a:tailEnd/>
          </a:ln>
        </p:spPr>
        <p:txBody>
          <a:bodyPr lIns="0" tIns="0" rIns="0" bIns="0">
            <a:prstTxWarp prst="textNoShape">
              <a:avLst/>
            </a:prstTxWarp>
          </a:bodyPr>
          <a:lstStyle/>
          <a:p>
            <a:pPr algn="ctr">
              <a:lnSpc>
                <a:spcPct val="90000"/>
              </a:lnSpc>
              <a:spcBef>
                <a:spcPct val="30000"/>
              </a:spcBef>
              <a:buClr>
                <a:srgbClr val="00529F"/>
              </a:buClr>
              <a:defRPr/>
            </a:pPr>
            <a:r>
              <a:rPr lang="en-GB" sz="900" b="1" dirty="0" smtClean="0">
                <a:solidFill>
                  <a:schemeClr val="tx2"/>
                </a:solidFill>
                <a:latin typeface="Arial" pitchFamily="-107" charset="0"/>
                <a:ea typeface="ＭＳ Ｐゴシック" pitchFamily="-107" charset="-128"/>
                <a:cs typeface="ＭＳ Ｐゴシック" pitchFamily="-107" charset="-128"/>
              </a:rPr>
              <a:t>www.healthy-workplaces.eu</a:t>
            </a:r>
            <a:endParaRPr lang="en-GB" sz="900" b="1" dirty="0">
              <a:solidFill>
                <a:schemeClr val="tx2"/>
              </a:solidFill>
              <a:latin typeface="Arial" pitchFamily="-107" charset="0"/>
              <a:ea typeface="ＭＳ Ｐゴシック" pitchFamily="-107" charset="-128"/>
              <a:cs typeface="ＭＳ Ｐゴシック" pitchFamily="-107" charset="-128"/>
            </a:endParaRPr>
          </a:p>
        </p:txBody>
      </p:sp>
      <p:pic>
        <p:nvPicPr>
          <p:cNvPr id="12" name="Bild 5" descr="111004_EU-OSHA_PPT_HW logo.png"/>
          <p:cNvPicPr>
            <a:picLocks noChangeAspect="1"/>
          </p:cNvPicPr>
          <p:nvPr/>
        </p:nvPicPr>
        <p:blipFill>
          <a:blip r:embed="rId17"/>
          <a:srcRect/>
          <a:stretch>
            <a:fillRect/>
          </a:stretch>
        </p:blipFill>
        <p:spPr bwMode="auto">
          <a:xfrm>
            <a:off x="7432675" y="5976938"/>
            <a:ext cx="669925" cy="633412"/>
          </a:xfrm>
          <a:prstGeom prst="rect">
            <a:avLst/>
          </a:prstGeom>
          <a:noFill/>
          <a:ln w="9525">
            <a:noFill/>
            <a:miter lim="800000"/>
            <a:headEnd/>
            <a:tailEnd/>
          </a:ln>
        </p:spPr>
      </p:pic>
    </p:spTree>
    <p:extLst>
      <p:ext uri="{BB962C8B-B14F-4D97-AF65-F5344CB8AC3E}">
        <p14:creationId xmlns:p14="http://schemas.microsoft.com/office/powerpoint/2010/main" val="330249912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Lst>
  <p:txStyles>
    <p:titleStyle>
      <a:lvl1pPr algn="l" defTabSz="457200" rtl="0" eaLnBrk="1" latinLnBrk="0" hangingPunct="1">
        <a:spcBef>
          <a:spcPct val="0"/>
        </a:spcBef>
        <a:buNone/>
        <a:defRPr sz="2400" b="1" i="0" kern="1200" baseline="0">
          <a:solidFill>
            <a:schemeClr val="tx2"/>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2000" indent="-252000" algn="l" defTabSz="457200" rtl="0" eaLnBrk="1" latinLnBrk="0" hangingPunct="1">
        <a:spcBef>
          <a:spcPts val="600"/>
        </a:spcBef>
        <a:spcAft>
          <a:spcPts val="0"/>
        </a:spcAft>
        <a:buClr>
          <a:schemeClr val="tx2"/>
        </a:buClr>
        <a:buFont typeface="Wingdings" pitchFamily="2" charset="2"/>
        <a:buChar char="§"/>
        <a:defRPr sz="1800" b="1" i="0" kern="1200" baseline="0">
          <a:solidFill>
            <a:schemeClr val="tx2"/>
          </a:solidFill>
          <a:latin typeface="+mn-lt"/>
          <a:ea typeface="+mn-ea"/>
          <a:cs typeface="+mn-cs"/>
        </a:defRPr>
      </a:lvl1pPr>
      <a:lvl2pPr marL="432000" indent="-180000" algn="l" defTabSz="457200" rtl="0" eaLnBrk="1" latinLnBrk="0" hangingPunct="1">
        <a:spcBef>
          <a:spcPts val="0"/>
        </a:spcBef>
        <a:spcAft>
          <a:spcPts val="0"/>
        </a:spcAft>
        <a:buClrTx/>
        <a:buFont typeface="Arial" pitchFamily="34" charset="0"/>
        <a:buChar char="•"/>
        <a:defRPr sz="1800" kern="1200" baseline="0">
          <a:solidFill>
            <a:schemeClr val="tx1"/>
          </a:solidFill>
          <a:latin typeface="+mn-lt"/>
          <a:ea typeface="+mn-ea"/>
          <a:cs typeface="+mn-cs"/>
        </a:defRPr>
      </a:lvl2pPr>
      <a:lvl3pPr marL="612000" indent="-180000" algn="l" defTabSz="457200" rtl="0" eaLnBrk="1" latinLnBrk="0" hangingPunct="1">
        <a:spcBef>
          <a:spcPts val="0"/>
        </a:spcBef>
        <a:spcAft>
          <a:spcPts val="0"/>
        </a:spcAft>
        <a:buClrTx/>
        <a:buFont typeface="Arial" pitchFamily="34" charset="0"/>
        <a:buChar char="−"/>
        <a:defRPr sz="1700" kern="1200" baseline="0">
          <a:solidFill>
            <a:schemeClr val="tx1"/>
          </a:solidFill>
          <a:latin typeface="+mn-lt"/>
          <a:ea typeface="+mn-ea"/>
          <a:cs typeface="+mn-cs"/>
        </a:defRPr>
      </a:lvl3pPr>
      <a:lvl4pPr marL="792000" indent="-180000" algn="l" defTabSz="457200" rtl="0" eaLnBrk="1" latinLnBrk="0" hangingPunct="1">
        <a:spcBef>
          <a:spcPts val="0"/>
        </a:spcBef>
        <a:spcAft>
          <a:spcPts val="0"/>
        </a:spcAft>
        <a:buClrTx/>
        <a:buFont typeface="Arial" pitchFamily="34" charset="0"/>
        <a:buChar char="•"/>
        <a:defRPr sz="1600" kern="1200" baseline="0">
          <a:solidFill>
            <a:schemeClr val="tx1"/>
          </a:solidFill>
          <a:latin typeface="+mn-lt"/>
          <a:ea typeface="+mn-ea"/>
          <a:cs typeface="+mn-cs"/>
        </a:defRPr>
      </a:lvl4pPr>
      <a:lvl5pPr marL="972000" indent="-180000" algn="l" defTabSz="457200" rtl="0" eaLnBrk="1" latinLnBrk="0" hangingPunct="1">
        <a:spcBef>
          <a:spcPts val="0"/>
        </a:spcBef>
        <a:spcAft>
          <a:spcPts val="0"/>
        </a:spcAft>
        <a:buClrTx/>
        <a:buFont typeface="Arial" pitchFamily="34" charset="0"/>
        <a:buChar char="−"/>
        <a:defRPr sz="1500" kern="1200" baseline="0">
          <a:solidFill>
            <a:schemeClr val="tx1"/>
          </a:solidFill>
          <a:latin typeface="+mn-lt"/>
          <a:ea typeface="+mn-ea"/>
          <a:cs typeface="+mn-cs"/>
        </a:defRPr>
      </a:lvl5pPr>
      <a:lvl6pPr marL="1257750" indent="-285750" algn="l" defTabSz="457200" rtl="0" eaLnBrk="1" latinLnBrk="0" hangingPunct="1">
        <a:spcBef>
          <a:spcPts val="0"/>
        </a:spcBef>
        <a:buFont typeface="Arial" pitchFamily="34" charset="0"/>
        <a:buChar char="•"/>
        <a:defRPr sz="1400" kern="1200" baseline="0">
          <a:solidFill>
            <a:schemeClr val="tx1"/>
          </a:solidFill>
          <a:latin typeface="+mn-lt"/>
          <a:ea typeface="+mn-ea"/>
          <a:cs typeface="+mn-cs"/>
        </a:defRPr>
      </a:lvl6pPr>
      <a:lvl7pPr marL="1332000" indent="-180000" algn="l" defTabSz="457200" rtl="0" eaLnBrk="1" latinLnBrk="0" hangingPunct="1">
        <a:spcBef>
          <a:spcPts val="0"/>
        </a:spcBef>
        <a:buFont typeface="Arial" pitchFamily="34" charset="0"/>
        <a:buChar char="−"/>
        <a:defRPr sz="1300" kern="1200" baseline="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hyperlink" Target="http://www.healthy-workplaces.eu/"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osha.europa.eu/en/publications/reports/esener-ii-first-findings.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osha.europa.eu/en/publications/reports/psychosocial-risks-eu-prevalence-strategies-prevention/view"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hyperlink" Target="https://osha.europa.eu/en/esener-enterprise-survey/enterprise-survey-esener" TargetMode="External"/><Relationship Id="rId4" Type="http://schemas.openxmlformats.org/officeDocument/2006/relationships/hyperlink" Target="https://osha.europa.eu/en/publications/literature_reviews/calculating-the-cost-of-work-related-stress-and-psychosocial-risks/view"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hyperlink" Target="http://www.healthy-workplaces.eu/" TargetMode="Externa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5.jp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0"/>
          </p:nvPr>
        </p:nvSpPr>
        <p:spPr>
          <a:xfrm>
            <a:off x="450000" y="4786322"/>
            <a:ext cx="7646400" cy="675208"/>
          </a:xfrm>
        </p:spPr>
        <p:txBody>
          <a:bodyPr/>
          <a:lstStyle/>
          <a:p>
            <a:r>
              <a:rPr lang="en-GB" dirty="0" smtClean="0"/>
              <a:t>Dr Christa </a:t>
            </a:r>
            <a:r>
              <a:rPr lang="en-GB" dirty="0" err="1" smtClean="0"/>
              <a:t>Sedlatschek</a:t>
            </a:r>
            <a:endParaRPr lang="en-GB" dirty="0" smtClean="0"/>
          </a:p>
          <a:p>
            <a:r>
              <a:rPr lang="en-GB" dirty="0" smtClean="0"/>
              <a:t>Director</a:t>
            </a:r>
            <a:endParaRPr lang="en-GB" dirty="0"/>
          </a:p>
          <a:p>
            <a:endParaRPr lang="en-GB" dirty="0"/>
          </a:p>
        </p:txBody>
      </p:sp>
      <p:sp>
        <p:nvSpPr>
          <p:cNvPr id="6" name="Title 1"/>
          <p:cNvSpPr>
            <a:spLocks noGrp="1"/>
          </p:cNvSpPr>
          <p:nvPr>
            <p:ph type="title"/>
          </p:nvPr>
        </p:nvSpPr>
        <p:spPr>
          <a:xfrm>
            <a:off x="450000" y="3573016"/>
            <a:ext cx="8193966" cy="928800"/>
          </a:xfrm>
        </p:spPr>
        <p:txBody>
          <a:bodyPr/>
          <a:lstStyle/>
          <a:p>
            <a:pPr algn="ctr"/>
            <a:r>
              <a:rPr lang="en-GB" dirty="0" smtClean="0"/>
              <a:t>Tackling Psychosocial Risks: lessons learned from campaigning and ESENER-2</a:t>
            </a:r>
            <a:endParaRPr lang="en-GB" dirty="0"/>
          </a:p>
        </p:txBody>
      </p:sp>
      <p:sp>
        <p:nvSpPr>
          <p:cNvPr id="4" name="TextBox 5"/>
          <p:cNvSpPr txBox="1"/>
          <p:nvPr/>
        </p:nvSpPr>
        <p:spPr>
          <a:xfrm>
            <a:off x="2627784" y="5013176"/>
            <a:ext cx="633670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sz="1600" dirty="0" smtClean="0"/>
              <a:t>Fort Worth Texas:  18 </a:t>
            </a:r>
            <a:r>
              <a:rPr lang="es-ES" sz="1600" dirty="0" err="1" smtClean="0"/>
              <a:t>September</a:t>
            </a:r>
            <a:r>
              <a:rPr lang="es-ES" sz="1600" dirty="0" smtClean="0"/>
              <a:t> 2015</a:t>
            </a:r>
          </a:p>
          <a:p>
            <a:pPr algn="r"/>
            <a:r>
              <a:rPr lang="es-ES" sz="1600" b="1" dirty="0" smtClean="0"/>
              <a:t>8</a:t>
            </a:r>
            <a:r>
              <a:rPr lang="es-ES" sz="1600" b="1" baseline="30000" dirty="0" smtClean="0"/>
              <a:t>th</a:t>
            </a:r>
            <a:r>
              <a:rPr lang="es-ES" sz="1600" b="1" dirty="0" smtClean="0"/>
              <a:t> </a:t>
            </a:r>
            <a:r>
              <a:rPr lang="es-ES" sz="1600" b="1" dirty="0" err="1" smtClean="0"/>
              <a:t>Joint</a:t>
            </a:r>
            <a:r>
              <a:rPr lang="es-ES" sz="1600" b="1" dirty="0" smtClean="0"/>
              <a:t> US-EU </a:t>
            </a:r>
            <a:r>
              <a:rPr lang="es-ES" sz="1600" b="1" dirty="0" err="1" smtClean="0"/>
              <a:t>Conference</a:t>
            </a:r>
            <a:r>
              <a:rPr lang="es-ES" sz="1600" b="1" dirty="0" smtClean="0"/>
              <a:t> </a:t>
            </a:r>
            <a:r>
              <a:rPr lang="es-ES" sz="1600" b="1" dirty="0" err="1" smtClean="0"/>
              <a:t>on</a:t>
            </a:r>
            <a:r>
              <a:rPr lang="es-ES" sz="1600" b="1" dirty="0" smtClean="0"/>
              <a:t> </a:t>
            </a:r>
            <a:r>
              <a:rPr lang="es-ES" sz="1600" b="1" dirty="0" err="1" smtClean="0"/>
              <a:t>Occupational</a:t>
            </a:r>
            <a:r>
              <a:rPr lang="es-ES" sz="1600" b="1" dirty="0" smtClean="0"/>
              <a:t> Safety and </a:t>
            </a:r>
            <a:r>
              <a:rPr lang="es-ES" sz="1600" b="1" dirty="0" err="1" smtClean="0"/>
              <a:t>Health</a:t>
            </a:r>
            <a:endParaRPr lang="es-ES" sz="1600" b="1" dirty="0" smtClean="0"/>
          </a:p>
        </p:txBody>
      </p:sp>
    </p:spTree>
    <p:extLst>
      <p:ext uri="{BB962C8B-B14F-4D97-AF65-F5344CB8AC3E}">
        <p14:creationId xmlns:p14="http://schemas.microsoft.com/office/powerpoint/2010/main" val="37417392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smtClean="0"/>
              <a:t>Official Campaign Partners 2014-15</a:t>
            </a:r>
            <a:endParaRPr lang="en-GB" sz="2800" dirty="0"/>
          </a:p>
        </p:txBody>
      </p:sp>
      <p:sp>
        <p:nvSpPr>
          <p:cNvPr id="7" name="Content Placeholder 2"/>
          <p:cNvSpPr>
            <a:spLocks noGrp="1"/>
          </p:cNvSpPr>
          <p:nvPr>
            <p:ph sz="half" idx="4294967295"/>
          </p:nvPr>
        </p:nvSpPr>
        <p:spPr>
          <a:xfrm>
            <a:off x="443268" y="980728"/>
            <a:ext cx="4824536" cy="1620998"/>
          </a:xfrm>
          <a:prstGeom prst="rect">
            <a:avLst/>
          </a:prstGeom>
        </p:spPr>
        <p:txBody>
          <a:bodyPr>
            <a:normAutofit fontScale="77500" lnSpcReduction="20000"/>
          </a:bodyPr>
          <a:lstStyle/>
          <a:p>
            <a:pPr marL="0" indent="0">
              <a:buNone/>
            </a:pPr>
            <a:endParaRPr lang="es-ES" sz="600" dirty="0" smtClean="0"/>
          </a:p>
          <a:p>
            <a:pPr>
              <a:lnSpc>
                <a:spcPct val="150000"/>
              </a:lnSpc>
            </a:pPr>
            <a:r>
              <a:rPr lang="en-GB" sz="2800" dirty="0" smtClean="0"/>
              <a:t>Over </a:t>
            </a:r>
            <a:r>
              <a:rPr lang="en-GB" sz="2800" u="sng" dirty="0" smtClean="0"/>
              <a:t>100</a:t>
            </a:r>
            <a:r>
              <a:rPr lang="en-GB" sz="2800" dirty="0" smtClean="0"/>
              <a:t> Official Campaign Partners</a:t>
            </a:r>
          </a:p>
          <a:p>
            <a:pPr>
              <a:lnSpc>
                <a:spcPct val="150000"/>
              </a:lnSpc>
            </a:pPr>
            <a:r>
              <a:rPr lang="en-GB" sz="2800" dirty="0" smtClean="0"/>
              <a:t>Win-win deal</a:t>
            </a:r>
          </a:p>
          <a:p>
            <a:endParaRPr lang="en-GB"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675" y="2708920"/>
            <a:ext cx="5564689" cy="37028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6" name="Picture 2" descr="Group picture with campaign partners, Commissioner Thyssen, EU-OSHA and NAP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1196752"/>
            <a:ext cx="3885020" cy="258495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4801745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smtClean="0"/>
              <a:t>Campaign Partner activities</a:t>
            </a:r>
            <a:endParaRPr lang="en-GB" sz="2800" dirty="0"/>
          </a:p>
        </p:txBody>
      </p:sp>
      <p:sp>
        <p:nvSpPr>
          <p:cNvPr id="7" name="Content Placeholder 2"/>
          <p:cNvSpPr>
            <a:spLocks noGrp="1"/>
          </p:cNvSpPr>
          <p:nvPr>
            <p:ph sz="half" idx="4294967295"/>
          </p:nvPr>
        </p:nvSpPr>
        <p:spPr>
          <a:xfrm>
            <a:off x="0" y="911242"/>
            <a:ext cx="6765206" cy="2384438"/>
          </a:xfrm>
          <a:prstGeom prst="rect">
            <a:avLst/>
          </a:prstGeom>
        </p:spPr>
        <p:txBody>
          <a:bodyPr>
            <a:normAutofit fontScale="92500"/>
          </a:bodyPr>
          <a:lstStyle/>
          <a:p>
            <a:pPr lvl="1">
              <a:lnSpc>
                <a:spcPct val="150000"/>
              </a:lnSpc>
              <a:buFont typeface="Wingdings" panose="05000000000000000000" pitchFamily="2" charset="2"/>
              <a:buChar char="§"/>
            </a:pPr>
            <a:r>
              <a:rPr lang="en-GB" sz="2200" b="1" dirty="0" smtClean="0">
                <a:solidFill>
                  <a:srgbClr val="003399"/>
                </a:solidFill>
              </a:rPr>
              <a:t>Training and coaching</a:t>
            </a:r>
          </a:p>
          <a:p>
            <a:pPr lvl="1">
              <a:lnSpc>
                <a:spcPct val="150000"/>
              </a:lnSpc>
              <a:buFont typeface="Wingdings" panose="05000000000000000000" pitchFamily="2" charset="2"/>
              <a:buChar char="§"/>
            </a:pPr>
            <a:r>
              <a:rPr lang="en-GB" sz="2200" b="1" dirty="0" smtClean="0">
                <a:solidFill>
                  <a:srgbClr val="003399"/>
                </a:solidFill>
              </a:rPr>
              <a:t>Workshops and seminars</a:t>
            </a:r>
          </a:p>
          <a:p>
            <a:pPr lvl="1">
              <a:lnSpc>
                <a:spcPct val="150000"/>
              </a:lnSpc>
              <a:buFont typeface="Wingdings" panose="05000000000000000000" pitchFamily="2" charset="2"/>
              <a:buChar char="§"/>
            </a:pPr>
            <a:r>
              <a:rPr lang="en-GB" sz="2200" b="1" dirty="0" smtClean="0">
                <a:solidFill>
                  <a:srgbClr val="003399"/>
                </a:solidFill>
              </a:rPr>
              <a:t>Conferences</a:t>
            </a:r>
          </a:p>
          <a:p>
            <a:pPr lvl="1">
              <a:lnSpc>
                <a:spcPct val="150000"/>
              </a:lnSpc>
              <a:buFont typeface="Wingdings" panose="05000000000000000000" pitchFamily="2" charset="2"/>
              <a:buChar char="§"/>
            </a:pPr>
            <a:r>
              <a:rPr lang="en-GB" sz="2200" b="1" dirty="0" smtClean="0">
                <a:solidFill>
                  <a:srgbClr val="003399"/>
                </a:solidFill>
              </a:rPr>
              <a:t>Benchmarking activities </a:t>
            </a:r>
          </a:p>
          <a:p>
            <a:pPr lvl="1">
              <a:lnSpc>
                <a:spcPct val="150000"/>
              </a:lnSpc>
              <a:buFont typeface="Wingdings" panose="05000000000000000000" pitchFamily="2" charset="2"/>
              <a:buChar char="§"/>
            </a:pPr>
            <a:r>
              <a:rPr lang="en-GB" sz="2200" b="1" dirty="0" smtClean="0">
                <a:solidFill>
                  <a:srgbClr val="003399"/>
                </a:solidFill>
              </a:rPr>
              <a:t>Online activities (incl. social media) </a:t>
            </a:r>
          </a:p>
          <a:p>
            <a:pPr marL="252000" lvl="1" indent="0">
              <a:buNone/>
            </a:pPr>
            <a:endParaRPr lang="fr-FR" dirty="0"/>
          </a:p>
          <a:p>
            <a:pPr marL="0" indent="0">
              <a:buNone/>
            </a:pPr>
            <a:endParaRPr lang="fr-FR" dirty="0"/>
          </a:p>
          <a:p>
            <a:endParaRPr lang="en-GB" dirty="0"/>
          </a:p>
        </p:txBody>
      </p:sp>
      <p:grpSp>
        <p:nvGrpSpPr>
          <p:cNvPr id="3" name="Group 2"/>
          <p:cNvGrpSpPr/>
          <p:nvPr/>
        </p:nvGrpSpPr>
        <p:grpSpPr>
          <a:xfrm>
            <a:off x="4743582" y="980728"/>
            <a:ext cx="4292914" cy="4392488"/>
            <a:chOff x="4358933" y="735014"/>
            <a:chExt cx="4810052" cy="4943817"/>
          </a:xfrm>
        </p:grpSpPr>
        <p:pic>
          <p:nvPicPr>
            <p:cNvPr id="11" name="Picture 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782" t="2441" r="11651" b="6763"/>
            <a:stretch/>
          </p:blipFill>
          <p:spPr bwMode="auto">
            <a:xfrm>
              <a:off x="4358933" y="735014"/>
              <a:ext cx="2959924" cy="197436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 name="Picture 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239" t="2561" r="11689" b="9875"/>
            <a:stretch/>
          </p:blipFill>
          <p:spPr bwMode="auto">
            <a:xfrm>
              <a:off x="5007004" y="2175174"/>
              <a:ext cx="2988583" cy="204245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3"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437" t="29505" r="31569" b="24616"/>
            <a:stretch/>
          </p:blipFill>
          <p:spPr bwMode="auto">
            <a:xfrm>
              <a:off x="5943109" y="3543834"/>
              <a:ext cx="3225876" cy="213499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grpSp>
        <p:nvGrpSpPr>
          <p:cNvPr id="18" name="Group 17"/>
          <p:cNvGrpSpPr>
            <a:grpSpLocks/>
          </p:cNvGrpSpPr>
          <p:nvPr/>
        </p:nvGrpSpPr>
        <p:grpSpPr>
          <a:xfrm>
            <a:off x="87673" y="3374678"/>
            <a:ext cx="3672408" cy="2771275"/>
            <a:chOff x="0" y="0"/>
            <a:chExt cx="4362327" cy="3437101"/>
          </a:xfrm>
        </p:grpSpPr>
        <p:pic>
          <p:nvPicPr>
            <p:cNvPr id="19" name="Picture 18"/>
            <p:cNvPicPr/>
            <p:nvPr/>
          </p:nvPicPr>
          <p:blipFill rotWithShape="1">
            <a:blip r:embed="rId6"/>
            <a:srcRect l="10285" t="8888" r="10218" b="63686"/>
            <a:stretch/>
          </p:blipFill>
          <p:spPr bwMode="auto">
            <a:xfrm>
              <a:off x="1" y="0"/>
              <a:ext cx="4362326" cy="1239351"/>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20" name="Picture 19"/>
            <p:cNvPicPr/>
            <p:nvPr/>
          </p:nvPicPr>
          <p:blipFill rotWithShape="1">
            <a:blip r:embed="rId6"/>
            <a:srcRect l="10285" t="49259" r="10218" b="7206"/>
            <a:stretch/>
          </p:blipFill>
          <p:spPr bwMode="auto">
            <a:xfrm>
              <a:off x="0" y="1239351"/>
              <a:ext cx="4362326" cy="219775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pSp>
      <p:pic>
        <p:nvPicPr>
          <p:cNvPr id="21" name="Picture 20"/>
          <p:cNvPicPr/>
          <p:nvPr/>
        </p:nvPicPr>
        <p:blipFill rotWithShape="1">
          <a:blip r:embed="rId7"/>
          <a:srcRect l="10086" t="17980" r="37752" b="44135"/>
          <a:stretch/>
        </p:blipFill>
        <p:spPr bwMode="auto">
          <a:xfrm>
            <a:off x="3760416" y="4308862"/>
            <a:ext cx="2445314" cy="191683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1959462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smtClean="0"/>
              <a:t>Benchmarking initiative </a:t>
            </a:r>
            <a:endParaRPr lang="en-GB" sz="2800" dirty="0"/>
          </a:p>
        </p:txBody>
      </p:sp>
      <p:sp>
        <p:nvSpPr>
          <p:cNvPr id="3" name="Content Placeholder 2"/>
          <p:cNvSpPr>
            <a:spLocks noGrp="1"/>
          </p:cNvSpPr>
          <p:nvPr>
            <p:ph sz="quarter" idx="11"/>
          </p:nvPr>
        </p:nvSpPr>
        <p:spPr/>
        <p:txBody>
          <a:bodyPr>
            <a:normAutofit/>
          </a:bodyPr>
          <a:lstStyle/>
          <a:p>
            <a:pPr marL="285750" indent="-285750">
              <a:spcAft>
                <a:spcPts val="600"/>
              </a:spcAft>
              <a:buFont typeface="Wingdings" pitchFamily="2" charset="2"/>
              <a:buChar char="§"/>
              <a:defRPr/>
            </a:pPr>
            <a:r>
              <a:rPr lang="en-GB" sz="2000" dirty="0" smtClean="0">
                <a:solidFill>
                  <a:srgbClr val="003399"/>
                </a:solidFill>
              </a:rPr>
              <a:t>Initiative from Campaign Partners </a:t>
            </a:r>
          </a:p>
          <a:p>
            <a:pPr marL="285750" indent="-285750">
              <a:lnSpc>
                <a:spcPct val="100000"/>
              </a:lnSpc>
              <a:buFont typeface="Wingdings" pitchFamily="2" charset="2"/>
              <a:buChar char="§"/>
              <a:defRPr/>
            </a:pPr>
            <a:r>
              <a:rPr lang="en-GB" sz="2000" dirty="0" smtClean="0">
                <a:solidFill>
                  <a:srgbClr val="003399"/>
                </a:solidFill>
              </a:rPr>
              <a:t>Added value for campaign partners</a:t>
            </a:r>
          </a:p>
          <a:p>
            <a:pPr marL="1077550" lvl="3" indent="-285750">
              <a:lnSpc>
                <a:spcPct val="100000"/>
              </a:lnSpc>
              <a:defRPr/>
            </a:pPr>
            <a:r>
              <a:rPr lang="en-GB" dirty="0" smtClean="0"/>
              <a:t>Exchange of good practices</a:t>
            </a:r>
          </a:p>
          <a:p>
            <a:pPr marL="1077550" lvl="3" indent="-285750">
              <a:lnSpc>
                <a:spcPct val="100000"/>
              </a:lnSpc>
              <a:spcAft>
                <a:spcPts val="500"/>
              </a:spcAft>
              <a:defRPr/>
            </a:pPr>
            <a:r>
              <a:rPr lang="en-GB" dirty="0" smtClean="0"/>
              <a:t>Better </a:t>
            </a:r>
            <a:r>
              <a:rPr lang="en-GB" dirty="0"/>
              <a:t>OSH </a:t>
            </a:r>
            <a:r>
              <a:rPr lang="en-GB" dirty="0" smtClean="0"/>
              <a:t>management</a:t>
            </a:r>
            <a:endParaRPr lang="en-GB" b="1" dirty="0">
              <a:solidFill>
                <a:srgbClr val="003399"/>
              </a:solidFill>
            </a:endParaRPr>
          </a:p>
          <a:p>
            <a:pPr marL="285750" indent="-285750">
              <a:lnSpc>
                <a:spcPct val="100000"/>
              </a:lnSpc>
              <a:buFont typeface="Wingdings" pitchFamily="2" charset="2"/>
              <a:buChar char="§"/>
              <a:defRPr/>
            </a:pPr>
            <a:r>
              <a:rPr lang="en-GB" sz="2000" dirty="0">
                <a:solidFill>
                  <a:srgbClr val="003399"/>
                </a:solidFill>
              </a:rPr>
              <a:t>Added value for </a:t>
            </a:r>
            <a:r>
              <a:rPr lang="en-GB" sz="2000" dirty="0" smtClean="0">
                <a:solidFill>
                  <a:srgbClr val="003399"/>
                </a:solidFill>
              </a:rPr>
              <a:t>EU-OSHA</a:t>
            </a:r>
          </a:p>
          <a:p>
            <a:pPr marL="1174750" lvl="2" indent="-285750">
              <a:lnSpc>
                <a:spcPct val="100000"/>
              </a:lnSpc>
              <a:buFont typeface="Arial" panose="020B0604020202020204" pitchFamily="34" charset="0"/>
              <a:buChar char="•"/>
              <a:defRPr/>
            </a:pPr>
            <a:r>
              <a:rPr lang="en-GB" dirty="0"/>
              <a:t>Strong link to campaign &amp; reinforcing its messages</a:t>
            </a:r>
          </a:p>
          <a:p>
            <a:pPr marL="1174750" lvl="2" indent="-285750">
              <a:lnSpc>
                <a:spcPct val="100000"/>
              </a:lnSpc>
              <a:buFont typeface="Arial" panose="020B0604020202020204" pitchFamily="34" charset="0"/>
              <a:buChar char="•"/>
              <a:defRPr/>
            </a:pPr>
            <a:r>
              <a:rPr lang="en-GB" dirty="0" smtClean="0"/>
              <a:t>Support </a:t>
            </a:r>
            <a:r>
              <a:rPr lang="en-GB" dirty="0"/>
              <a:t>to Official Campaign Partners</a:t>
            </a:r>
          </a:p>
          <a:p>
            <a:pPr marL="1174750" lvl="2" indent="-285750">
              <a:lnSpc>
                <a:spcPct val="100000"/>
              </a:lnSpc>
              <a:buFont typeface="Arial" panose="020B0604020202020204" pitchFamily="34" charset="0"/>
              <a:buChar char="•"/>
              <a:defRPr/>
            </a:pPr>
            <a:r>
              <a:rPr lang="en-GB" dirty="0"/>
              <a:t>Improvement of OSH at workplace level</a:t>
            </a:r>
          </a:p>
          <a:p>
            <a:pPr marL="285750" indent="-285750">
              <a:lnSpc>
                <a:spcPct val="100000"/>
              </a:lnSpc>
              <a:buFont typeface="Wingdings" pitchFamily="2" charset="2"/>
              <a:buChar char="§"/>
              <a:defRPr/>
            </a:pPr>
            <a:r>
              <a:rPr lang="en-GB" sz="2000" dirty="0" smtClean="0">
                <a:solidFill>
                  <a:srgbClr val="003399"/>
                </a:solidFill>
              </a:rPr>
              <a:t>On-site workshops </a:t>
            </a:r>
            <a:endParaRPr lang="en-GB" sz="1900" u="sng" dirty="0" smtClean="0">
              <a:solidFill>
                <a:srgbClr val="000000"/>
              </a:solidFill>
            </a:endParaRPr>
          </a:p>
        </p:txBody>
      </p:sp>
      <p:pic>
        <p:nvPicPr>
          <p:cNvPr id="4" name="Picture 2" descr="G:\Kunden\EU Agency for Safety and Health at Work\Projekte\FC 09-12\2013\SC133_Benchmarking Event Brussels\OCPs\Logos\heineken.JPG"/>
          <p:cNvPicPr>
            <a:picLocks noChangeAspect="1" noChangeArrowheads="1"/>
          </p:cNvPicPr>
          <p:nvPr/>
        </p:nvPicPr>
        <p:blipFill rotWithShape="1">
          <a:blip r:embed="rId3" cstate="print"/>
          <a:srcRect l="6409" t="14757" r="8584" b="19239"/>
          <a:stretch/>
        </p:blipFill>
        <p:spPr bwMode="auto">
          <a:xfrm>
            <a:off x="3491880" y="4293096"/>
            <a:ext cx="2880320" cy="792088"/>
          </a:xfrm>
          <a:prstGeom prst="rect">
            <a:avLst/>
          </a:prstGeom>
          <a:noFill/>
          <a:ln w="9525">
            <a:noFill/>
            <a:miter lim="800000"/>
            <a:headEnd/>
            <a:tailEnd/>
          </a:ln>
        </p:spPr>
      </p:pic>
      <p:pic>
        <p:nvPicPr>
          <p:cNvPr id="5" name="Picture 1" descr="G:\Kunden\EU Agency for Safety and Health at Work\Projekte\FC 09-12\2013\SC133_Benchmarking Event Brussels\OCPs\Logos\Toyota.JPG"/>
          <p:cNvPicPr>
            <a:picLocks noChangeAspect="1" noChangeArrowheads="1"/>
          </p:cNvPicPr>
          <p:nvPr/>
        </p:nvPicPr>
        <p:blipFill>
          <a:blip r:embed="rId4" cstate="print"/>
          <a:srcRect/>
          <a:stretch>
            <a:fillRect/>
          </a:stretch>
        </p:blipFill>
        <p:spPr bwMode="auto">
          <a:xfrm>
            <a:off x="440919" y="5157192"/>
            <a:ext cx="4312625" cy="903851"/>
          </a:xfrm>
          <a:prstGeom prst="rect">
            <a:avLst/>
          </a:prstGeom>
          <a:noFill/>
          <a:ln w="9525">
            <a:noFill/>
            <a:miter lim="800000"/>
            <a:headEnd/>
            <a:tailEnd/>
          </a:ln>
        </p:spPr>
      </p:pic>
      <p:pic>
        <p:nvPicPr>
          <p:cNvPr id="6" name="Picture 2" descr="http://static3.wikia.nocookie.net/__cb20130216063236/lego/images/3/31/LEGO_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7763" y="4739140"/>
            <a:ext cx="1728192" cy="17281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31604" b="30138"/>
          <a:stretch/>
        </p:blipFill>
        <p:spPr>
          <a:xfrm>
            <a:off x="181397" y="4152020"/>
            <a:ext cx="2805311" cy="792088"/>
          </a:xfrm>
          <a:prstGeom prst="rect">
            <a:avLst/>
          </a:prstGeom>
        </p:spPr>
      </p:pic>
      <p:pic>
        <p:nvPicPr>
          <p:cNvPr id="9" name="Picture 8"/>
          <p:cNvPicPr>
            <a:picLocks noChangeAspect="1"/>
          </p:cNvPicPr>
          <p:nvPr/>
        </p:nvPicPr>
        <p:blipFill>
          <a:blip r:embed="rId7"/>
          <a:stretch>
            <a:fillRect/>
          </a:stretch>
        </p:blipFill>
        <p:spPr>
          <a:xfrm>
            <a:off x="6804248" y="3095688"/>
            <a:ext cx="1803724" cy="1479054"/>
          </a:xfrm>
          <a:prstGeom prst="rect">
            <a:avLst/>
          </a:prstGeom>
        </p:spPr>
      </p:pic>
    </p:spTree>
    <p:extLst>
      <p:ext uri="{BB962C8B-B14F-4D97-AF65-F5344CB8AC3E}">
        <p14:creationId xmlns:p14="http://schemas.microsoft.com/office/powerpoint/2010/main" val="11038283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t>M</a:t>
            </a:r>
            <a:r>
              <a:rPr lang="en-GB" sz="2800" dirty="0" smtClean="0"/>
              <a:t>edia partners</a:t>
            </a:r>
            <a:endParaRPr lang="en-GB" sz="2800" dirty="0"/>
          </a:p>
        </p:txBody>
      </p:sp>
      <p:sp>
        <p:nvSpPr>
          <p:cNvPr id="3" name="Content Placeholder 2"/>
          <p:cNvSpPr>
            <a:spLocks noGrp="1"/>
          </p:cNvSpPr>
          <p:nvPr>
            <p:ph sz="half" idx="1"/>
          </p:nvPr>
        </p:nvSpPr>
        <p:spPr>
          <a:xfrm>
            <a:off x="450000" y="999000"/>
            <a:ext cx="7560000" cy="4860000"/>
          </a:xfrm>
        </p:spPr>
        <p:txBody>
          <a:bodyPr/>
          <a:lstStyle/>
          <a:p>
            <a:pPr>
              <a:lnSpc>
                <a:spcPct val="150000"/>
              </a:lnSpc>
            </a:pPr>
            <a:r>
              <a:rPr lang="en-US" sz="2400" dirty="0" smtClean="0"/>
              <a:t>European journalists </a:t>
            </a:r>
            <a:r>
              <a:rPr lang="en-US" sz="2400" dirty="0"/>
              <a:t>and editors </a:t>
            </a:r>
            <a:endParaRPr lang="en-US" sz="2400" dirty="0" smtClean="0"/>
          </a:p>
          <a:p>
            <a:pPr>
              <a:lnSpc>
                <a:spcPct val="150000"/>
              </a:lnSpc>
            </a:pPr>
            <a:r>
              <a:rPr lang="en-US" sz="2400" dirty="0"/>
              <a:t>Interested in occupational safety and health (OSH</a:t>
            </a:r>
            <a:r>
              <a:rPr lang="en-US" sz="2400" dirty="0" smtClean="0"/>
              <a:t>)</a:t>
            </a:r>
            <a:endParaRPr lang="en-GB" sz="2400" dirty="0"/>
          </a:p>
          <a:p>
            <a:pPr>
              <a:lnSpc>
                <a:spcPct val="150000"/>
              </a:lnSpc>
            </a:pPr>
            <a:r>
              <a:rPr lang="en-US" sz="2400" dirty="0" smtClean="0"/>
              <a:t>Linked </a:t>
            </a:r>
            <a:r>
              <a:rPr lang="en-US" sz="2400" dirty="0"/>
              <a:t>to </a:t>
            </a:r>
            <a:r>
              <a:rPr lang="en-US" sz="2400" dirty="0" smtClean="0"/>
              <a:t>Healthy </a:t>
            </a:r>
            <a:r>
              <a:rPr lang="en-US" sz="2400" dirty="0"/>
              <a:t>Workplaces Campaign </a:t>
            </a:r>
            <a:endParaRPr lang="en-US" sz="2400" dirty="0" smtClean="0"/>
          </a:p>
          <a:p>
            <a:r>
              <a:rPr lang="en-US" sz="2400" dirty="0" smtClean="0"/>
              <a:t>Currently 34 media partners from 15 countries</a:t>
            </a:r>
          </a:p>
          <a:p>
            <a:pPr lvl="1"/>
            <a:r>
              <a:rPr lang="en-US" sz="2000" dirty="0" smtClean="0"/>
              <a:t>Mainly OSH magazines</a:t>
            </a:r>
          </a:p>
          <a:p>
            <a:pPr lvl="1"/>
            <a:r>
              <a:rPr lang="en-US" sz="2000" dirty="0" smtClean="0"/>
              <a:t>Human resources, business, trade</a:t>
            </a:r>
          </a:p>
          <a:p>
            <a:pPr lvl="1"/>
            <a:r>
              <a:rPr lang="en-US" sz="2000" dirty="0" smtClean="0"/>
              <a:t>Print, online, blogs, TV</a:t>
            </a:r>
            <a:br>
              <a:rPr lang="en-US" sz="2000" dirty="0" smtClean="0"/>
            </a:br>
            <a:endParaRPr lang="en-US" sz="2000" dirty="0" smtClean="0"/>
          </a:p>
          <a:p>
            <a:r>
              <a:rPr lang="en-US" sz="2400" dirty="0"/>
              <a:t>More than 500 </a:t>
            </a:r>
            <a:r>
              <a:rPr lang="en-US" sz="2400" dirty="0" smtClean="0"/>
              <a:t>clippings </a:t>
            </a:r>
            <a:r>
              <a:rPr lang="en-US" sz="2400" dirty="0"/>
              <a:t>in 2014</a:t>
            </a:r>
          </a:p>
          <a:p>
            <a:pPr marL="0" indent="0">
              <a:buNone/>
            </a:pPr>
            <a:endParaRPr lang="en-US" dirty="0"/>
          </a:p>
          <a:p>
            <a:pPr marL="0" indent="0">
              <a:buNone/>
            </a:pPr>
            <a:endParaRPr lang="en-US" sz="1600" dirty="0" smtClean="0">
              <a:solidFill>
                <a:schemeClr val="tx1"/>
              </a:solidFill>
            </a:endParaRPr>
          </a:p>
          <a:p>
            <a:pPr marL="0" indent="0">
              <a:buNone/>
            </a:pPr>
            <a:endParaRPr lang="en-US" sz="1600" dirty="0">
              <a:solidFill>
                <a:schemeClr val="tx1"/>
              </a:solidFill>
            </a:endParaRPr>
          </a:p>
          <a:p>
            <a:pPr marL="0" indent="0">
              <a:buNone/>
            </a:pPr>
            <a:endParaRPr lang="en-US" sz="1600" dirty="0" smtClean="0">
              <a:solidFill>
                <a:schemeClr val="tx1"/>
              </a:solidFill>
            </a:endParaRPr>
          </a:p>
          <a:p>
            <a:pPr marL="0" indent="0">
              <a:buNone/>
            </a:pPr>
            <a:endParaRPr lang="en-US" sz="1600" dirty="0">
              <a:solidFill>
                <a:schemeClr val="tx1"/>
              </a:solidFill>
            </a:endParaRPr>
          </a:p>
          <a:p>
            <a:pPr marL="0" indent="0">
              <a:buNone/>
            </a:pPr>
            <a:endParaRPr lang="en-US" sz="1600" dirty="0" smtClean="0">
              <a:solidFill>
                <a:schemeClr val="tx1"/>
              </a:solidFill>
            </a:endParaRPr>
          </a:p>
          <a:p>
            <a:pPr lvl="1"/>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77324">
            <a:off x="6063607" y="3984502"/>
            <a:ext cx="2060848" cy="2060848"/>
          </a:xfrm>
          <a:prstGeom prst="rect">
            <a:avLst/>
          </a:prstGeom>
        </p:spPr>
      </p:pic>
    </p:spTree>
    <p:extLst>
      <p:ext uri="{BB962C8B-B14F-4D97-AF65-F5344CB8AC3E}">
        <p14:creationId xmlns:p14="http://schemas.microsoft.com/office/powerpoint/2010/main" val="31138318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smtClean="0"/>
              <a:t>Campaign activities at national level</a:t>
            </a:r>
            <a:endParaRPr lang="en-GB" sz="2800" dirty="0"/>
          </a:p>
        </p:txBody>
      </p:sp>
      <p:sp>
        <p:nvSpPr>
          <p:cNvPr id="52226" name="AutoShape 2" descr="flags of the member states"/>
          <p:cNvSpPr>
            <a:spLocks noChangeAspect="1" noChangeArrowheads="1"/>
          </p:cNvSpPr>
          <p:nvPr/>
        </p:nvSpPr>
        <p:spPr bwMode="auto">
          <a:xfrm>
            <a:off x="155575" y="-1081088"/>
            <a:ext cx="3619500" cy="2257426"/>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52227" name="Picture 3"/>
          <p:cNvPicPr>
            <a:picLocks noChangeAspect="1" noChangeArrowheads="1"/>
          </p:cNvPicPr>
          <p:nvPr/>
        </p:nvPicPr>
        <p:blipFill>
          <a:blip r:embed="rId3"/>
          <a:srcRect/>
          <a:stretch>
            <a:fillRect/>
          </a:stretch>
        </p:blipFill>
        <p:spPr bwMode="auto">
          <a:xfrm>
            <a:off x="5148064" y="3551409"/>
            <a:ext cx="3168352" cy="197605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Inhaltsplatzhalter 2"/>
          <p:cNvSpPr>
            <a:spLocks noGrp="1"/>
          </p:cNvSpPr>
          <p:nvPr>
            <p:ph idx="4294967295"/>
          </p:nvPr>
        </p:nvSpPr>
        <p:spPr bwMode="auto">
          <a:xfrm>
            <a:off x="158990" y="1412660"/>
            <a:ext cx="7772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p>
            <a:pPr>
              <a:buClr>
                <a:srgbClr val="262673"/>
              </a:buClr>
              <a:buFontTx/>
              <a:buNone/>
            </a:pPr>
            <a:endParaRPr lang="de-DE" altLang="en-US" sz="500" dirty="0" smtClean="0">
              <a:solidFill>
                <a:srgbClr val="003399"/>
              </a:solidFill>
            </a:endParaRPr>
          </a:p>
          <a:p>
            <a:pPr>
              <a:lnSpc>
                <a:spcPct val="120000"/>
              </a:lnSpc>
              <a:buClr>
                <a:srgbClr val="262673"/>
              </a:buClr>
              <a:buFontTx/>
              <a:buNone/>
            </a:pPr>
            <a:r>
              <a:rPr lang="de-DE" altLang="en-US" sz="2400" dirty="0" smtClean="0">
                <a:solidFill>
                  <a:srgbClr val="003399"/>
                </a:solidFill>
              </a:rPr>
              <a:t>   National </a:t>
            </a:r>
            <a:r>
              <a:rPr lang="de-DE" altLang="en-US" sz="2400" dirty="0" smtClean="0">
                <a:solidFill>
                  <a:srgbClr val="003399"/>
                </a:solidFill>
                <a:cs typeface="Courier New" panose="02070309020205020404" pitchFamily="49" charset="0"/>
              </a:rPr>
              <a:t>focal</a:t>
            </a:r>
            <a:r>
              <a:rPr lang="de-DE" altLang="en-US" sz="2400" dirty="0" smtClean="0">
                <a:solidFill>
                  <a:srgbClr val="003399"/>
                </a:solidFill>
              </a:rPr>
              <a:t> points and their networks </a:t>
            </a:r>
            <a:r>
              <a:rPr lang="de-DE" altLang="en-US" sz="2400" b="0" dirty="0" smtClean="0">
                <a:solidFill>
                  <a:srgbClr val="003399"/>
                </a:solidFill>
              </a:rPr>
              <a:t>(activities organised with direct EU-OSHA support)</a:t>
            </a:r>
            <a:r>
              <a:rPr lang="de-DE" altLang="en-US" sz="2400" dirty="0" smtClean="0">
                <a:solidFill>
                  <a:srgbClr val="003399"/>
                </a:solidFill>
              </a:rPr>
              <a:t>:</a:t>
            </a:r>
          </a:p>
          <a:p>
            <a:pPr>
              <a:buClr>
                <a:srgbClr val="262673"/>
              </a:buClr>
            </a:pPr>
            <a:endParaRPr lang="de-DE" altLang="en-US" sz="500" dirty="0" smtClean="0">
              <a:solidFill>
                <a:srgbClr val="003399"/>
              </a:solidFill>
            </a:endParaRPr>
          </a:p>
          <a:p>
            <a:pPr lvl="1">
              <a:spcBef>
                <a:spcPts val="1000"/>
              </a:spcBef>
              <a:buFont typeface="Arial" panose="020B0604020202020204" pitchFamily="34" charset="0"/>
              <a:buChar char="•"/>
            </a:pPr>
            <a:r>
              <a:rPr lang="de-DE" altLang="en-US" sz="2200" dirty="0" smtClean="0"/>
              <a:t>39 national partnership meetings </a:t>
            </a:r>
          </a:p>
          <a:p>
            <a:pPr lvl="1">
              <a:spcBef>
                <a:spcPts val="1000"/>
              </a:spcBef>
              <a:buFont typeface="Arial" panose="020B0604020202020204" pitchFamily="34" charset="0"/>
              <a:buChar char="•"/>
            </a:pPr>
            <a:r>
              <a:rPr lang="de-DE" altLang="en-US" sz="2200" dirty="0" smtClean="0"/>
              <a:t>139 stakeholder seminars </a:t>
            </a:r>
          </a:p>
          <a:p>
            <a:pPr lvl="1">
              <a:spcBef>
                <a:spcPts val="1000"/>
              </a:spcBef>
              <a:buFont typeface="Arial" panose="020B0604020202020204" pitchFamily="34" charset="0"/>
              <a:buChar char="•"/>
            </a:pPr>
            <a:r>
              <a:rPr lang="de-DE" altLang="en-US" sz="2200" dirty="0" smtClean="0"/>
              <a:t>Over 11 000 active participants</a:t>
            </a:r>
          </a:p>
          <a:p>
            <a:pPr lvl="1">
              <a:spcBef>
                <a:spcPts val="1000"/>
              </a:spcBef>
              <a:buFont typeface="Arial" panose="020B0604020202020204" pitchFamily="34" charset="0"/>
              <a:buChar char="•"/>
            </a:pPr>
            <a:r>
              <a:rPr lang="de-DE" altLang="en-US" sz="2200" dirty="0" smtClean="0"/>
              <a:t>10 </a:t>
            </a:r>
            <a:r>
              <a:rPr lang="de-DE" altLang="en-US" sz="2200" dirty="0"/>
              <a:t>j</a:t>
            </a:r>
            <a:r>
              <a:rPr lang="de-DE" altLang="en-US" sz="2200" dirty="0" smtClean="0"/>
              <a:t>ournalist and experts round tables</a:t>
            </a:r>
          </a:p>
          <a:p>
            <a:pPr lvl="1">
              <a:spcBef>
                <a:spcPts val="1000"/>
              </a:spcBef>
              <a:buFont typeface="Arial" panose="020B0604020202020204" pitchFamily="34" charset="0"/>
              <a:buChar char="•"/>
            </a:pPr>
            <a:r>
              <a:rPr lang="de-DE" altLang="en-US" sz="2200" dirty="0" smtClean="0"/>
              <a:t>17 </a:t>
            </a:r>
            <a:r>
              <a:rPr lang="de-DE" altLang="en-US" sz="2200" dirty="0"/>
              <a:t>p</a:t>
            </a:r>
            <a:r>
              <a:rPr lang="de-DE" altLang="en-US" sz="2200" dirty="0" smtClean="0"/>
              <a:t>ress conferences</a:t>
            </a:r>
            <a:r>
              <a:rPr lang="de-DE" altLang="en-US" sz="2200" dirty="0" smtClean="0">
                <a:solidFill>
                  <a:srgbClr val="003399"/>
                </a:solidFill>
              </a:rPr>
              <a:t> </a:t>
            </a:r>
          </a:p>
          <a:p>
            <a:pPr lvl="1">
              <a:spcBef>
                <a:spcPts val="1000"/>
              </a:spcBef>
            </a:pPr>
            <a:r>
              <a:rPr lang="de-DE" altLang="en-US" sz="2200" dirty="0"/>
              <a:t>37 press releases </a:t>
            </a:r>
          </a:p>
          <a:p>
            <a:pPr lvl="1">
              <a:spcBef>
                <a:spcPts val="1000"/>
              </a:spcBef>
              <a:buClr>
                <a:srgbClr val="00589A"/>
              </a:buClr>
              <a:buFont typeface="Arial" panose="020B0604020202020204" pitchFamily="34" charset="0"/>
              <a:buChar char="•"/>
            </a:pPr>
            <a:endParaRPr lang="de-DE" altLang="en-US" sz="2000" dirty="0" smtClean="0">
              <a:solidFill>
                <a:srgbClr val="003399"/>
              </a:solidFill>
            </a:endParaRPr>
          </a:p>
          <a:p>
            <a:pPr marL="252000" lvl="1" indent="0">
              <a:spcBef>
                <a:spcPts val="1000"/>
              </a:spcBef>
              <a:buClr>
                <a:srgbClr val="00589A"/>
              </a:buClr>
              <a:buNone/>
            </a:pPr>
            <a:r>
              <a:rPr lang="de-DE" altLang="en-US" sz="2400" b="1" dirty="0" smtClean="0">
                <a:solidFill>
                  <a:srgbClr val="C00000"/>
                </a:solidFill>
              </a:rPr>
              <a:t>And many more !!!!!</a:t>
            </a:r>
          </a:p>
        </p:txBody>
      </p:sp>
    </p:spTree>
    <p:extLst>
      <p:ext uri="{BB962C8B-B14F-4D97-AF65-F5344CB8AC3E}">
        <p14:creationId xmlns:p14="http://schemas.microsoft.com/office/powerpoint/2010/main" val="35747823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189" y="200563"/>
            <a:ext cx="7646987" cy="489600"/>
          </a:xfrm>
        </p:spPr>
        <p:txBody>
          <a:bodyPr>
            <a:normAutofit/>
          </a:bodyPr>
          <a:lstStyle/>
          <a:p>
            <a:r>
              <a:rPr lang="en-GB" sz="2800" dirty="0" smtClean="0"/>
              <a:t>National Focal Points activities</a:t>
            </a:r>
            <a:endParaRPr lang="en-GB" sz="2800" dirty="0"/>
          </a:p>
        </p:txBody>
      </p:sp>
      <p:sp>
        <p:nvSpPr>
          <p:cNvPr id="3" name="Title 1"/>
          <p:cNvSpPr txBox="1">
            <a:spLocks/>
          </p:cNvSpPr>
          <p:nvPr/>
        </p:nvSpPr>
        <p:spPr>
          <a:xfrm>
            <a:off x="443268" y="3227432"/>
            <a:ext cx="7929351" cy="489600"/>
          </a:xfrm>
          <a:prstGeom prst="rect">
            <a:avLst/>
          </a:prstGeom>
        </p:spPr>
        <p:txBody>
          <a:bodyPr vert="horz" lIns="0" tIns="0" rIns="0" bIns="0" rtlCol="0" anchor="ctr" anchorCtr="0">
            <a:normAutofit/>
          </a:bodyPr>
          <a:lstStyle>
            <a:lvl1pPr algn="l" defTabSz="457200" rtl="0" eaLnBrk="1" latinLnBrk="0" hangingPunct="1">
              <a:spcBef>
                <a:spcPct val="0"/>
              </a:spcBef>
              <a:buNone/>
              <a:defRPr sz="2400" b="1" i="0" kern="1200" baseline="0">
                <a:solidFill>
                  <a:schemeClr val="tx2"/>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dirty="0" smtClean="0"/>
              <a:t>FOP </a:t>
            </a:r>
            <a:r>
              <a:rPr lang="es-ES" dirty="0" err="1" smtClean="0"/>
              <a:t>activities</a:t>
            </a:r>
            <a:r>
              <a:rPr lang="es-ES" dirty="0" smtClean="0"/>
              <a:t>: </a:t>
            </a:r>
            <a:r>
              <a:rPr lang="es-ES" dirty="0" err="1" smtClean="0"/>
              <a:t>conferences</a:t>
            </a:r>
            <a:r>
              <a:rPr lang="es-ES" dirty="0" smtClean="0"/>
              <a:t>, </a:t>
            </a:r>
            <a:r>
              <a:rPr lang="es-ES" dirty="0" err="1" smtClean="0"/>
              <a:t>exhibitions</a:t>
            </a:r>
            <a:r>
              <a:rPr lang="es-ES" dirty="0" smtClean="0"/>
              <a:t>, debates</a:t>
            </a:r>
            <a:endParaRPr lang="en-GB" dirty="0"/>
          </a:p>
        </p:txBody>
      </p:sp>
      <p:pic>
        <p:nvPicPr>
          <p:cNvPr id="8" name="Picture 2" descr="Another successful European Week for Safety and Health at Work!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097702"/>
            <a:ext cx="3168352" cy="21081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2" descr="http://www.elblogoferoz.com/wp-content/uploads/2013/01/Deliriu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32415"/>
            <a:ext cx="3169773" cy="21012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997" y="3933056"/>
            <a:ext cx="3423956" cy="2181060"/>
          </a:xfrm>
          <a:prstGeom prst="rect">
            <a:avLst/>
          </a:prstGeom>
          <a:ln>
            <a:noFill/>
          </a:ln>
          <a:effectLst>
            <a:softEdge rad="112500"/>
          </a:effectLst>
        </p:spPr>
      </p:pic>
      <p:pic>
        <p:nvPicPr>
          <p:cNvPr id="1026" name="Picture 2" descr="Insights into psychosocial risks presented at international expert’s conference in Vienn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6499" y="4042510"/>
            <a:ext cx="4022534" cy="20716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5597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980" y="260648"/>
            <a:ext cx="8863414" cy="489600"/>
          </a:xfrm>
        </p:spPr>
        <p:txBody>
          <a:bodyPr/>
          <a:lstStyle/>
          <a:p>
            <a:r>
              <a:rPr lang="en-GB" sz="2800" dirty="0" smtClean="0"/>
              <a:t>Healthy Workplaces Good Practice Awards 2014-15</a:t>
            </a:r>
            <a:endParaRPr lang="en-GB" sz="2800" dirty="0"/>
          </a:p>
        </p:txBody>
      </p:sp>
      <p:sp>
        <p:nvSpPr>
          <p:cNvPr id="5" name="Content Placeholder 2"/>
          <p:cNvSpPr>
            <a:spLocks noGrp="1"/>
          </p:cNvSpPr>
          <p:nvPr>
            <p:ph sz="half" idx="1"/>
          </p:nvPr>
        </p:nvSpPr>
        <p:spPr>
          <a:xfrm>
            <a:off x="107504" y="1332024"/>
            <a:ext cx="5922200" cy="2817056"/>
          </a:xfrm>
        </p:spPr>
        <p:txBody>
          <a:bodyPr>
            <a:normAutofit/>
          </a:bodyPr>
          <a:lstStyle/>
          <a:p>
            <a:pPr>
              <a:spcBef>
                <a:spcPts val="0"/>
              </a:spcBef>
              <a:spcAft>
                <a:spcPts val="600"/>
              </a:spcAft>
            </a:pPr>
            <a:r>
              <a:rPr lang="en-GB" sz="2000" dirty="0" smtClean="0"/>
              <a:t>Hundreds of entries submitted at national level</a:t>
            </a:r>
          </a:p>
          <a:p>
            <a:pPr>
              <a:spcBef>
                <a:spcPts val="0"/>
              </a:spcBef>
              <a:spcAft>
                <a:spcPts val="600"/>
              </a:spcAft>
            </a:pPr>
            <a:r>
              <a:rPr lang="en-GB" sz="2000" dirty="0" smtClean="0"/>
              <a:t>11 awarded and 9 commended entries</a:t>
            </a:r>
          </a:p>
          <a:p>
            <a:pPr>
              <a:spcBef>
                <a:spcPts val="0"/>
              </a:spcBef>
              <a:spcAft>
                <a:spcPts val="600"/>
              </a:spcAft>
            </a:pPr>
            <a:r>
              <a:rPr lang="en-GB" sz="2000" dirty="0" smtClean="0"/>
              <a:t>Award </a:t>
            </a:r>
            <a:r>
              <a:rPr lang="en-GB" sz="2000" dirty="0"/>
              <a:t>Ceremony</a:t>
            </a:r>
          </a:p>
          <a:p>
            <a:pPr lvl="1"/>
            <a:r>
              <a:rPr lang="en-GB" dirty="0"/>
              <a:t>In cooperation with the Latvian EU Presidency</a:t>
            </a:r>
          </a:p>
          <a:p>
            <a:pPr lvl="1"/>
            <a:r>
              <a:rPr lang="en-GB" dirty="0" smtClean="0"/>
              <a:t>Riga: 27-28 </a:t>
            </a:r>
            <a:r>
              <a:rPr lang="en-GB" dirty="0"/>
              <a:t>April 2015 </a:t>
            </a:r>
          </a:p>
          <a:p>
            <a:pPr marL="0" indent="0">
              <a:spcAft>
                <a:spcPts val="600"/>
              </a:spcAft>
              <a:buNone/>
            </a:pPr>
            <a:endParaRPr lang="en-GB" dirty="0" smtClean="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566" y="3717032"/>
            <a:ext cx="4139952" cy="2754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2120" y="1319781"/>
            <a:ext cx="3271449" cy="21809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descr="https://www.healthy-workplaces.eu/en/news/healthy-workplaces-good-practice-awards-2013-outstanding-examples-of-workplace-stress-management-honoured-at-ceremony-1/@@images/image/previ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7579" y="3717032"/>
            <a:ext cx="4210815" cy="28001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6582648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458772" y="1023627"/>
            <a:ext cx="4977324" cy="4176464"/>
          </a:xfrm>
        </p:spPr>
        <p:txBody>
          <a:bodyPr>
            <a:normAutofit/>
          </a:bodyPr>
          <a:lstStyle/>
          <a:p>
            <a:pPr>
              <a:spcBef>
                <a:spcPts val="0"/>
              </a:spcBef>
              <a:spcAft>
                <a:spcPts val="500"/>
              </a:spcAft>
            </a:pPr>
            <a:r>
              <a:rPr lang="en-GB" u="sng" dirty="0" smtClean="0"/>
              <a:t>Denmark</a:t>
            </a:r>
            <a:r>
              <a:rPr lang="en-GB" dirty="0" smtClean="0"/>
              <a:t>: </a:t>
            </a:r>
            <a:r>
              <a:rPr lang="en-GB" b="0" dirty="0" err="1" smtClean="0">
                <a:solidFill>
                  <a:schemeClr val="tx1"/>
                </a:solidFill>
              </a:rPr>
              <a:t>Lan</a:t>
            </a:r>
            <a:r>
              <a:rPr lang="en-GB" b="0" dirty="0" smtClean="0">
                <a:solidFill>
                  <a:schemeClr val="tx1"/>
                </a:solidFill>
              </a:rPr>
              <a:t> &amp; Spar Bank</a:t>
            </a:r>
          </a:p>
          <a:p>
            <a:pPr>
              <a:spcBef>
                <a:spcPts val="0"/>
              </a:spcBef>
              <a:spcAft>
                <a:spcPts val="500"/>
              </a:spcAft>
            </a:pPr>
            <a:r>
              <a:rPr lang="en-GB" u="sng" dirty="0" smtClean="0"/>
              <a:t>Finland</a:t>
            </a:r>
            <a:r>
              <a:rPr lang="en-GB" dirty="0" smtClean="0"/>
              <a:t>: </a:t>
            </a:r>
            <a:r>
              <a:rPr lang="en-GB" b="0" dirty="0" err="1" smtClean="0">
                <a:solidFill>
                  <a:schemeClr val="tx1"/>
                </a:solidFill>
              </a:rPr>
              <a:t>Fastems</a:t>
            </a:r>
            <a:r>
              <a:rPr lang="en-GB" b="0" dirty="0" smtClean="0">
                <a:solidFill>
                  <a:schemeClr val="tx1"/>
                </a:solidFill>
              </a:rPr>
              <a:t> Oy Ab</a:t>
            </a:r>
          </a:p>
          <a:p>
            <a:pPr>
              <a:spcBef>
                <a:spcPts val="0"/>
              </a:spcBef>
              <a:spcAft>
                <a:spcPts val="500"/>
              </a:spcAft>
            </a:pPr>
            <a:r>
              <a:rPr lang="en-GB" u="sng" dirty="0" smtClean="0"/>
              <a:t>Germany</a:t>
            </a:r>
            <a:r>
              <a:rPr lang="en-GB" dirty="0" smtClean="0"/>
              <a:t>: </a:t>
            </a:r>
            <a:r>
              <a:rPr lang="en-GB" b="0" dirty="0" smtClean="0">
                <a:solidFill>
                  <a:schemeClr val="tx1"/>
                </a:solidFill>
              </a:rPr>
              <a:t>Daimler AG and Deutsche Post DHL Group</a:t>
            </a:r>
          </a:p>
          <a:p>
            <a:pPr>
              <a:spcBef>
                <a:spcPts val="0"/>
              </a:spcBef>
              <a:spcAft>
                <a:spcPts val="500"/>
              </a:spcAft>
            </a:pPr>
            <a:r>
              <a:rPr lang="en-GB" u="sng" dirty="0" smtClean="0"/>
              <a:t>Netherlands</a:t>
            </a:r>
            <a:r>
              <a:rPr lang="en-GB" dirty="0" smtClean="0"/>
              <a:t>: </a:t>
            </a:r>
            <a:r>
              <a:rPr lang="en-GB" b="0" dirty="0" err="1" smtClean="0">
                <a:solidFill>
                  <a:schemeClr val="tx1"/>
                </a:solidFill>
              </a:rPr>
              <a:t>Schuberg</a:t>
            </a:r>
            <a:r>
              <a:rPr lang="en-GB" b="0" dirty="0" smtClean="0">
                <a:solidFill>
                  <a:schemeClr val="tx1"/>
                </a:solidFill>
              </a:rPr>
              <a:t> </a:t>
            </a:r>
            <a:r>
              <a:rPr lang="en-GB" b="0" dirty="0" err="1" smtClean="0">
                <a:solidFill>
                  <a:schemeClr val="tx1"/>
                </a:solidFill>
              </a:rPr>
              <a:t>Philis</a:t>
            </a:r>
            <a:endParaRPr lang="en-GB" b="0" dirty="0" smtClean="0">
              <a:solidFill>
                <a:schemeClr val="tx1"/>
              </a:solidFill>
            </a:endParaRPr>
          </a:p>
          <a:p>
            <a:pPr>
              <a:spcBef>
                <a:spcPts val="0"/>
              </a:spcBef>
              <a:spcAft>
                <a:spcPts val="500"/>
              </a:spcAft>
            </a:pPr>
            <a:r>
              <a:rPr lang="en-GB" u="sng" dirty="0" smtClean="0"/>
              <a:t>Poland</a:t>
            </a:r>
            <a:r>
              <a:rPr lang="en-GB" dirty="0" smtClean="0"/>
              <a:t>: </a:t>
            </a:r>
            <a:r>
              <a:rPr lang="en-GB" b="0" dirty="0" smtClean="0">
                <a:solidFill>
                  <a:schemeClr val="tx1"/>
                </a:solidFill>
              </a:rPr>
              <a:t>Regional Inspectorate of Prison Service in </a:t>
            </a:r>
            <a:r>
              <a:rPr lang="en-GB" b="0" dirty="0" err="1" smtClean="0">
                <a:solidFill>
                  <a:schemeClr val="tx1"/>
                </a:solidFill>
              </a:rPr>
              <a:t>Koszalin</a:t>
            </a:r>
            <a:endParaRPr lang="en-GB" b="0" dirty="0" smtClean="0">
              <a:solidFill>
                <a:schemeClr val="tx1"/>
              </a:solidFill>
            </a:endParaRPr>
          </a:p>
          <a:p>
            <a:pPr>
              <a:spcBef>
                <a:spcPts val="0"/>
              </a:spcBef>
              <a:spcAft>
                <a:spcPts val="500"/>
              </a:spcAft>
            </a:pPr>
            <a:r>
              <a:rPr lang="en-GB" u="sng" dirty="0" smtClean="0"/>
              <a:t>Slovakia</a:t>
            </a:r>
            <a:r>
              <a:rPr lang="en-GB" dirty="0" smtClean="0"/>
              <a:t>: </a:t>
            </a:r>
            <a:r>
              <a:rPr lang="en-GB" b="0" dirty="0" smtClean="0">
                <a:solidFill>
                  <a:schemeClr val="tx1"/>
                </a:solidFill>
              </a:rPr>
              <a:t>U.S. Steel Kosice, </a:t>
            </a:r>
            <a:r>
              <a:rPr lang="en-GB" b="0" dirty="0" err="1" smtClean="0">
                <a:solidFill>
                  <a:schemeClr val="tx1"/>
                </a:solidFill>
              </a:rPr>
              <a:t>s.r.o</a:t>
            </a:r>
            <a:r>
              <a:rPr lang="en-GB" b="0" dirty="0" smtClean="0">
                <a:solidFill>
                  <a:schemeClr val="tx1"/>
                </a:solidFill>
              </a:rPr>
              <a:t>.</a:t>
            </a:r>
          </a:p>
          <a:p>
            <a:pPr>
              <a:spcBef>
                <a:spcPts val="0"/>
              </a:spcBef>
              <a:spcAft>
                <a:spcPts val="500"/>
              </a:spcAft>
            </a:pPr>
            <a:r>
              <a:rPr lang="en-GB" u="sng" dirty="0" smtClean="0"/>
              <a:t>Slovenia</a:t>
            </a:r>
            <a:r>
              <a:rPr lang="en-GB" dirty="0" smtClean="0"/>
              <a:t>: </a:t>
            </a:r>
            <a:r>
              <a:rPr lang="en-GB" b="0" dirty="0" err="1" smtClean="0">
                <a:solidFill>
                  <a:schemeClr val="tx1"/>
                </a:solidFill>
              </a:rPr>
              <a:t>Zavarovalnica</a:t>
            </a:r>
            <a:r>
              <a:rPr lang="en-GB" b="0" dirty="0" smtClean="0">
                <a:solidFill>
                  <a:schemeClr val="tx1"/>
                </a:solidFill>
              </a:rPr>
              <a:t> </a:t>
            </a:r>
            <a:r>
              <a:rPr lang="en-GB" b="0" dirty="0" err="1" smtClean="0">
                <a:solidFill>
                  <a:schemeClr val="tx1"/>
                </a:solidFill>
              </a:rPr>
              <a:t>Triglav</a:t>
            </a:r>
            <a:r>
              <a:rPr lang="en-GB" b="0" dirty="0" smtClean="0">
                <a:solidFill>
                  <a:schemeClr val="tx1"/>
                </a:solidFill>
              </a:rPr>
              <a:t> </a:t>
            </a:r>
            <a:r>
              <a:rPr lang="en-GB" b="0" dirty="0" err="1" smtClean="0">
                <a:solidFill>
                  <a:schemeClr val="tx1"/>
                </a:solidFill>
              </a:rPr>
              <a:t>d.d</a:t>
            </a:r>
            <a:r>
              <a:rPr lang="en-GB" b="0" dirty="0" smtClean="0">
                <a:solidFill>
                  <a:schemeClr val="tx1"/>
                </a:solidFill>
              </a:rPr>
              <a:t>.</a:t>
            </a:r>
          </a:p>
          <a:p>
            <a:pPr>
              <a:spcBef>
                <a:spcPts val="0"/>
              </a:spcBef>
              <a:spcAft>
                <a:spcPts val="500"/>
              </a:spcAft>
            </a:pPr>
            <a:r>
              <a:rPr lang="en-GB" u="sng" dirty="0" smtClean="0"/>
              <a:t>Spain</a:t>
            </a:r>
            <a:r>
              <a:rPr lang="en-GB" dirty="0" smtClean="0"/>
              <a:t>: </a:t>
            </a:r>
            <a:r>
              <a:rPr lang="en-GB" b="0" dirty="0" smtClean="0">
                <a:solidFill>
                  <a:schemeClr val="tx1"/>
                </a:solidFill>
              </a:rPr>
              <a:t>Hotel Colón S.A.</a:t>
            </a:r>
          </a:p>
          <a:p>
            <a:pPr>
              <a:spcBef>
                <a:spcPts val="0"/>
              </a:spcBef>
              <a:spcAft>
                <a:spcPts val="500"/>
              </a:spcAft>
            </a:pPr>
            <a:r>
              <a:rPr lang="en-GB" u="sng" dirty="0" smtClean="0"/>
              <a:t>United Kingdom</a:t>
            </a:r>
            <a:r>
              <a:rPr lang="en-GB" dirty="0" smtClean="0"/>
              <a:t>: </a:t>
            </a:r>
            <a:r>
              <a:rPr lang="en-GB" b="0" dirty="0" smtClean="0">
                <a:solidFill>
                  <a:schemeClr val="tx1"/>
                </a:solidFill>
              </a:rPr>
              <a:t>Nottingham City Homes</a:t>
            </a:r>
          </a:p>
          <a:p>
            <a:pPr>
              <a:spcBef>
                <a:spcPts val="0"/>
              </a:spcBef>
              <a:spcAft>
                <a:spcPts val="500"/>
              </a:spcAft>
            </a:pPr>
            <a:r>
              <a:rPr lang="en-GB" u="sng" dirty="0" smtClean="0"/>
              <a:t>Campaign partner category</a:t>
            </a:r>
            <a:r>
              <a:rPr lang="en-GB" dirty="0" smtClean="0"/>
              <a:t>: </a:t>
            </a:r>
            <a:r>
              <a:rPr lang="en-GB" b="0" dirty="0" smtClean="0">
                <a:solidFill>
                  <a:schemeClr val="tx1"/>
                </a:solidFill>
              </a:rPr>
              <a:t>Siemens</a:t>
            </a:r>
            <a:r>
              <a:rPr lang="en-GB" dirty="0" smtClean="0">
                <a:solidFill>
                  <a:schemeClr val="tx1"/>
                </a:solidFill>
              </a:rPr>
              <a:t> </a:t>
            </a:r>
            <a:endParaRPr lang="en-GB" u="sng"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8662" y="5046689"/>
            <a:ext cx="2117874" cy="10875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b="5684"/>
          <a:stretch/>
        </p:blipFill>
        <p:spPr>
          <a:xfrm>
            <a:off x="6531351" y="5203069"/>
            <a:ext cx="1929081" cy="1437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b="26309"/>
          <a:stretch/>
        </p:blipFill>
        <p:spPr>
          <a:xfrm>
            <a:off x="179512" y="5155012"/>
            <a:ext cx="3024336" cy="14857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12773" r="3007" b="2256"/>
          <a:stretch/>
        </p:blipFill>
        <p:spPr>
          <a:xfrm>
            <a:off x="6199163" y="2893002"/>
            <a:ext cx="2029249" cy="1570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1133" y="1092398"/>
            <a:ext cx="3553661" cy="14455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itle 1"/>
          <p:cNvSpPr>
            <a:spLocks noGrp="1"/>
          </p:cNvSpPr>
          <p:nvPr>
            <p:ph type="title"/>
          </p:nvPr>
        </p:nvSpPr>
        <p:spPr>
          <a:xfrm>
            <a:off x="450000" y="180000"/>
            <a:ext cx="7559873" cy="489600"/>
          </a:xfrm>
        </p:spPr>
        <p:txBody>
          <a:bodyPr/>
          <a:lstStyle/>
          <a:p>
            <a:r>
              <a:rPr lang="en-GB" sz="2800" dirty="0" smtClean="0"/>
              <a:t>Award Winners </a:t>
            </a:r>
            <a:endParaRPr lang="en-GB" sz="2800" dirty="0"/>
          </a:p>
        </p:txBody>
      </p:sp>
    </p:spTree>
    <p:extLst>
      <p:ext uri="{BB962C8B-B14F-4D97-AF65-F5344CB8AC3E}">
        <p14:creationId xmlns:p14="http://schemas.microsoft.com/office/powerpoint/2010/main" val="24447972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Aft>
                <a:spcPts val="1200"/>
              </a:spcAft>
            </a:pPr>
            <a:r>
              <a:rPr lang="en-GB" sz="2800" dirty="0"/>
              <a:t>Campaign resources</a:t>
            </a:r>
          </a:p>
        </p:txBody>
      </p:sp>
      <p:sp>
        <p:nvSpPr>
          <p:cNvPr id="4" name="Content Placeholder 3"/>
          <p:cNvSpPr>
            <a:spLocks noGrp="1"/>
          </p:cNvSpPr>
          <p:nvPr>
            <p:ph sz="half" idx="2"/>
          </p:nvPr>
        </p:nvSpPr>
        <p:spPr>
          <a:xfrm>
            <a:off x="395536" y="1328710"/>
            <a:ext cx="6264696" cy="4320000"/>
          </a:xfrm>
        </p:spPr>
        <p:txBody>
          <a:bodyPr>
            <a:normAutofit/>
          </a:bodyPr>
          <a:lstStyle/>
          <a:p>
            <a:r>
              <a:rPr lang="en-GB" sz="2400" dirty="0" smtClean="0"/>
              <a:t>Multilingual Campaign Website </a:t>
            </a:r>
            <a:r>
              <a:rPr lang="en-GB" b="0" dirty="0" smtClean="0"/>
              <a:t>(</a:t>
            </a:r>
            <a:r>
              <a:rPr lang="en-GB" b="0" dirty="0" smtClean="0">
                <a:hlinkClick r:id="rId3"/>
              </a:rPr>
              <a:t>www.healthy-workplaces.eu</a:t>
            </a:r>
            <a:r>
              <a:rPr lang="en-GB" b="0" dirty="0" smtClean="0"/>
              <a:t>)</a:t>
            </a:r>
          </a:p>
          <a:p>
            <a:endParaRPr lang="en-GB" b="0" dirty="0"/>
          </a:p>
          <a:p>
            <a:pPr marL="558800" indent="-285750">
              <a:buFont typeface="Courier New" panose="02070309020205020404" pitchFamily="49" charset="0"/>
              <a:buChar char="o"/>
            </a:pPr>
            <a:r>
              <a:rPr lang="en-GB" sz="2000" b="0" dirty="0" smtClean="0"/>
              <a:t>Campaign guide and leaflets</a:t>
            </a:r>
          </a:p>
          <a:p>
            <a:pPr marL="558800" indent="-285750">
              <a:buFont typeface="Courier New" panose="02070309020205020404" pitchFamily="49" charset="0"/>
              <a:buChar char="o"/>
            </a:pPr>
            <a:r>
              <a:rPr lang="en-GB" sz="2000" b="0" dirty="0" smtClean="0"/>
              <a:t>Infographics and video</a:t>
            </a:r>
          </a:p>
          <a:p>
            <a:pPr marL="558800" indent="-285750">
              <a:buFont typeface="Courier New" panose="02070309020205020404" pitchFamily="49" charset="0"/>
              <a:buChar char="o"/>
            </a:pPr>
            <a:r>
              <a:rPr lang="en-GB" sz="2000" b="0" dirty="0" smtClean="0"/>
              <a:t>Events and news</a:t>
            </a:r>
          </a:p>
          <a:p>
            <a:pPr marL="558800" indent="-285750">
              <a:buFont typeface="Courier New" panose="02070309020205020404" pitchFamily="49" charset="0"/>
              <a:buChar char="o"/>
            </a:pPr>
            <a:r>
              <a:rPr lang="en-GB" sz="2000" dirty="0"/>
              <a:t>NAPO film</a:t>
            </a:r>
          </a:p>
          <a:p>
            <a:pPr marL="558800" indent="-285750">
              <a:buFont typeface="Courier New" panose="02070309020205020404" pitchFamily="49" charset="0"/>
              <a:buChar char="o"/>
            </a:pPr>
            <a:endParaRPr lang="en-GB" sz="2000" b="0" dirty="0" smtClean="0"/>
          </a:p>
          <a:p>
            <a:pPr>
              <a:spcBef>
                <a:spcPts val="3000"/>
              </a:spcBef>
            </a:pPr>
            <a:endParaRPr lang="en-GB" dirty="0" smtClean="0"/>
          </a:p>
        </p:txBody>
      </p:sp>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422356"/>
            <a:ext cx="2184339" cy="6203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4295703"/>
            <a:ext cx="3060700" cy="171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6357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0000"/>
            <a:ext cx="7542329" cy="489600"/>
          </a:xfrm>
        </p:spPr>
        <p:txBody>
          <a:bodyPr/>
          <a:lstStyle/>
          <a:p>
            <a:r>
              <a:rPr lang="en-US" sz="2800" dirty="0"/>
              <a:t>Practical tools (national and international)</a:t>
            </a:r>
          </a:p>
        </p:txBody>
      </p:sp>
      <p:sp>
        <p:nvSpPr>
          <p:cNvPr id="6" name="Content Placeholder 5"/>
          <p:cNvSpPr>
            <a:spLocks noGrp="1"/>
          </p:cNvSpPr>
          <p:nvPr>
            <p:ph sz="quarter" idx="4"/>
          </p:nvPr>
        </p:nvSpPr>
        <p:spPr>
          <a:xfrm>
            <a:off x="539552" y="908720"/>
            <a:ext cx="7848872" cy="5328592"/>
          </a:xfrm>
        </p:spPr>
        <p:txBody>
          <a:bodyPr>
            <a:normAutofit/>
          </a:bodyPr>
          <a:lstStyle/>
          <a:p>
            <a:pPr>
              <a:lnSpc>
                <a:spcPct val="110000"/>
              </a:lnSpc>
              <a:spcBef>
                <a:spcPts val="0"/>
              </a:spcBef>
              <a:buFont typeface="Arial" panose="020B0604020202020204" pitchFamily="34" charset="0"/>
              <a:buChar char="•"/>
            </a:pPr>
            <a:endParaRPr lang="en-GB" sz="1900" b="0" dirty="0" smtClean="0">
              <a:solidFill>
                <a:schemeClr val="tx1"/>
              </a:solidFill>
            </a:endParaRPr>
          </a:p>
          <a:p>
            <a:pPr>
              <a:lnSpc>
                <a:spcPct val="110000"/>
              </a:lnSpc>
              <a:spcBef>
                <a:spcPts val="0"/>
              </a:spcBef>
              <a:buFont typeface="Arial" panose="020B0604020202020204" pitchFamily="34" charset="0"/>
              <a:buChar char="•"/>
            </a:pPr>
            <a:endParaRPr lang="en-GB" sz="1900" b="0" dirty="0">
              <a:solidFill>
                <a:schemeClr val="tx1"/>
              </a:solidFill>
            </a:endParaRPr>
          </a:p>
          <a:p>
            <a:pPr>
              <a:lnSpc>
                <a:spcPct val="110000"/>
              </a:lnSpc>
              <a:spcBef>
                <a:spcPts val="0"/>
              </a:spcBef>
              <a:buFont typeface="Arial" panose="020B0604020202020204" pitchFamily="34" charset="0"/>
              <a:buChar char="•"/>
            </a:pPr>
            <a:endParaRPr lang="en-GB" sz="1900" b="0" dirty="0" smtClean="0">
              <a:solidFill>
                <a:schemeClr val="tx1"/>
              </a:solidFill>
            </a:endParaRPr>
          </a:p>
          <a:p>
            <a:pPr>
              <a:lnSpc>
                <a:spcPct val="110000"/>
              </a:lnSpc>
              <a:spcBef>
                <a:spcPts val="0"/>
              </a:spcBef>
              <a:buFont typeface="Arial" panose="020B0604020202020204" pitchFamily="34" charset="0"/>
              <a:buChar char="•"/>
            </a:pPr>
            <a:endParaRPr lang="en-GB" sz="1900" b="0" dirty="0">
              <a:solidFill>
                <a:schemeClr val="tx1"/>
              </a:solidFill>
            </a:endParaRPr>
          </a:p>
          <a:p>
            <a:pPr>
              <a:lnSpc>
                <a:spcPct val="110000"/>
              </a:lnSpc>
              <a:spcBef>
                <a:spcPts val="0"/>
              </a:spcBef>
              <a:buFont typeface="Arial" panose="020B0604020202020204" pitchFamily="34" charset="0"/>
              <a:buChar char="•"/>
            </a:pPr>
            <a:endParaRPr lang="en-GB" sz="1900" b="0" dirty="0" smtClean="0">
              <a:solidFill>
                <a:schemeClr val="tx1"/>
              </a:solidFill>
            </a:endParaRPr>
          </a:p>
          <a:p>
            <a:pPr>
              <a:lnSpc>
                <a:spcPct val="110000"/>
              </a:lnSpc>
              <a:spcBef>
                <a:spcPts val="0"/>
              </a:spcBef>
              <a:buFont typeface="Arial" panose="020B0604020202020204" pitchFamily="34" charset="0"/>
              <a:buChar char="•"/>
            </a:pPr>
            <a:endParaRPr lang="en-GB" sz="1900" b="0" dirty="0">
              <a:solidFill>
                <a:schemeClr val="tx1"/>
              </a:solidFill>
            </a:endParaRPr>
          </a:p>
          <a:p>
            <a:pPr>
              <a:lnSpc>
                <a:spcPct val="110000"/>
              </a:lnSpc>
              <a:spcBef>
                <a:spcPts val="0"/>
              </a:spcBef>
              <a:buFont typeface="Arial" panose="020B0604020202020204" pitchFamily="34" charset="0"/>
              <a:buChar char="•"/>
            </a:pPr>
            <a:endParaRPr lang="en-GB" sz="1900" b="0" dirty="0" smtClean="0">
              <a:solidFill>
                <a:schemeClr val="tx1"/>
              </a:solidFill>
            </a:endParaRPr>
          </a:p>
          <a:p>
            <a:pPr>
              <a:lnSpc>
                <a:spcPct val="110000"/>
              </a:lnSpc>
              <a:spcBef>
                <a:spcPts val="0"/>
              </a:spcBef>
              <a:buFont typeface="Arial" panose="020B0604020202020204" pitchFamily="34" charset="0"/>
              <a:buChar char="•"/>
            </a:pPr>
            <a:endParaRPr lang="en-GB" sz="1900" b="0" dirty="0">
              <a:solidFill>
                <a:schemeClr val="tx1"/>
              </a:solidFill>
            </a:endParaRPr>
          </a:p>
          <a:p>
            <a:pPr>
              <a:lnSpc>
                <a:spcPct val="110000"/>
              </a:lnSpc>
              <a:spcBef>
                <a:spcPts val="0"/>
              </a:spcBef>
              <a:buFont typeface="Arial" panose="020B0604020202020204" pitchFamily="34" charset="0"/>
              <a:buChar char="•"/>
            </a:pPr>
            <a:endParaRPr lang="en-GB" sz="1900" b="0" dirty="0" smtClean="0">
              <a:solidFill>
                <a:schemeClr val="tx1"/>
              </a:solidFill>
            </a:endParaRPr>
          </a:p>
          <a:p>
            <a:pPr>
              <a:lnSpc>
                <a:spcPct val="110000"/>
              </a:lnSpc>
              <a:spcBef>
                <a:spcPts val="0"/>
              </a:spcBef>
              <a:buFont typeface="Arial" panose="020B0604020202020204" pitchFamily="34" charset="0"/>
              <a:buChar char="•"/>
            </a:pPr>
            <a:endParaRPr lang="en-GB" sz="1900" b="0" dirty="0">
              <a:solidFill>
                <a:schemeClr val="tx1"/>
              </a:solidFill>
            </a:endParaRPr>
          </a:p>
          <a:p>
            <a:pPr>
              <a:lnSpc>
                <a:spcPct val="110000"/>
              </a:lnSpc>
              <a:spcBef>
                <a:spcPts val="0"/>
              </a:spcBef>
              <a:buFont typeface="Arial" panose="020B0604020202020204" pitchFamily="34" charset="0"/>
              <a:buChar char="•"/>
            </a:pPr>
            <a:endParaRPr lang="en-GB" sz="1900" b="0" dirty="0">
              <a:solidFill>
                <a:schemeClr val="tx1"/>
              </a:solidFill>
            </a:endParaRPr>
          </a:p>
          <a:p>
            <a:pPr>
              <a:lnSpc>
                <a:spcPct val="110000"/>
              </a:lnSpc>
              <a:spcBef>
                <a:spcPts val="0"/>
              </a:spcBef>
              <a:buFont typeface="Arial" panose="020B0604020202020204" pitchFamily="34" charset="0"/>
              <a:buChar char="•"/>
            </a:pPr>
            <a:endParaRPr lang="en-GB" sz="1900" b="0" dirty="0">
              <a:solidFill>
                <a:schemeClr val="tx1"/>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06" y="1124744"/>
            <a:ext cx="8614924" cy="5493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59342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ESENER-2</a:t>
            </a:r>
            <a:endParaRPr lang="en-GB" sz="2800" dirty="0"/>
          </a:p>
        </p:txBody>
      </p:sp>
      <p:sp>
        <p:nvSpPr>
          <p:cNvPr id="3" name="Content Placeholder 2"/>
          <p:cNvSpPr>
            <a:spLocks noGrp="1"/>
          </p:cNvSpPr>
          <p:nvPr>
            <p:ph sz="half" idx="1"/>
          </p:nvPr>
        </p:nvSpPr>
        <p:spPr>
          <a:xfrm>
            <a:off x="435910" y="980728"/>
            <a:ext cx="7808498" cy="5184576"/>
          </a:xfrm>
        </p:spPr>
        <p:txBody>
          <a:bodyPr>
            <a:normAutofit/>
          </a:bodyPr>
          <a:lstStyle/>
          <a:p>
            <a:r>
              <a:rPr lang="es-ES" dirty="0" err="1" smtClean="0"/>
              <a:t>Topic</a:t>
            </a:r>
            <a:r>
              <a:rPr lang="es-ES" dirty="0" smtClean="0"/>
              <a:t> -</a:t>
            </a:r>
            <a:r>
              <a:rPr lang="es-ES" b="0" dirty="0" smtClean="0"/>
              <a:t> </a:t>
            </a:r>
            <a:r>
              <a:rPr lang="es-ES" b="0" dirty="0" err="1" smtClean="0"/>
              <a:t>How</a:t>
            </a:r>
            <a:r>
              <a:rPr lang="es-ES" b="0" dirty="0" smtClean="0"/>
              <a:t> establishments </a:t>
            </a:r>
            <a:r>
              <a:rPr lang="es-ES" b="0" dirty="0" err="1" smtClean="0"/>
              <a:t>manage</a:t>
            </a:r>
            <a:r>
              <a:rPr lang="es-ES" b="0" dirty="0" smtClean="0"/>
              <a:t> safety and </a:t>
            </a:r>
            <a:r>
              <a:rPr lang="es-ES" b="0" dirty="0" err="1" smtClean="0"/>
              <a:t>health</a:t>
            </a:r>
            <a:r>
              <a:rPr lang="es-ES" b="0" dirty="0" smtClean="0"/>
              <a:t> </a:t>
            </a:r>
            <a:r>
              <a:rPr lang="es-ES" b="0" dirty="0" err="1" smtClean="0"/>
              <a:t>risks</a:t>
            </a:r>
            <a:r>
              <a:rPr lang="es-ES" b="0" dirty="0" smtClean="0"/>
              <a:t> at </a:t>
            </a:r>
            <a:r>
              <a:rPr lang="es-ES" b="0" dirty="0" err="1" smtClean="0"/>
              <a:t>their</a:t>
            </a:r>
            <a:r>
              <a:rPr lang="es-ES" b="0" dirty="0" smtClean="0"/>
              <a:t> </a:t>
            </a:r>
            <a:r>
              <a:rPr lang="es-ES" b="0" dirty="0" err="1" smtClean="0"/>
              <a:t>workplace</a:t>
            </a:r>
            <a:r>
              <a:rPr lang="es-ES" b="0" dirty="0"/>
              <a:t> </a:t>
            </a:r>
            <a:r>
              <a:rPr lang="es-ES" b="0" dirty="0" smtClean="0"/>
              <a:t>–</a:t>
            </a:r>
            <a:r>
              <a:rPr lang="es-ES" b="0" dirty="0" err="1" smtClean="0"/>
              <a:t>focus</a:t>
            </a:r>
            <a:r>
              <a:rPr lang="es-ES" b="0" dirty="0" smtClean="0"/>
              <a:t> </a:t>
            </a:r>
            <a:r>
              <a:rPr lang="es-ES" b="0" dirty="0" err="1" smtClean="0"/>
              <a:t>on</a:t>
            </a:r>
            <a:r>
              <a:rPr lang="es-ES" b="0" dirty="0" smtClean="0"/>
              <a:t> </a:t>
            </a:r>
            <a:r>
              <a:rPr lang="es-ES" b="0" dirty="0" err="1" smtClean="0"/>
              <a:t>psychosocial</a:t>
            </a:r>
            <a:r>
              <a:rPr lang="es-ES" b="0" dirty="0" smtClean="0"/>
              <a:t> </a:t>
            </a:r>
            <a:r>
              <a:rPr lang="es-ES" b="0" dirty="0" err="1" smtClean="0"/>
              <a:t>risks</a:t>
            </a:r>
            <a:r>
              <a:rPr lang="es-ES" b="0" dirty="0" smtClean="0"/>
              <a:t>. </a:t>
            </a:r>
          </a:p>
          <a:p>
            <a:pPr marL="0" indent="0">
              <a:buNone/>
            </a:pPr>
            <a:endParaRPr lang="es-ES" sz="500" b="0" dirty="0" smtClean="0"/>
          </a:p>
          <a:p>
            <a:pPr lvl="1"/>
            <a:r>
              <a:rPr lang="es-ES" dirty="0" smtClean="0"/>
              <a:t>36 </a:t>
            </a:r>
            <a:r>
              <a:rPr lang="es-ES" b="1" dirty="0" err="1" smtClean="0"/>
              <a:t>countries</a:t>
            </a:r>
            <a:r>
              <a:rPr lang="es-ES" b="0" dirty="0" smtClean="0"/>
              <a:t>: </a:t>
            </a:r>
            <a:r>
              <a:rPr lang="en-GB" b="0" dirty="0" smtClean="0"/>
              <a:t>EU-28 </a:t>
            </a:r>
            <a:r>
              <a:rPr lang="en-GB" b="0" dirty="0"/>
              <a:t>+ </a:t>
            </a:r>
            <a:r>
              <a:rPr lang="en-GB" b="0" dirty="0" smtClean="0"/>
              <a:t>Albania, Iceland</a:t>
            </a:r>
            <a:r>
              <a:rPr lang="en-GB" b="0" dirty="0"/>
              <a:t>, Macedonia, Montenegro </a:t>
            </a:r>
            <a:r>
              <a:rPr lang="en-GB" b="0" dirty="0" smtClean="0"/>
              <a:t>Norway, Serbia, Switzerland and Turkey.</a:t>
            </a:r>
            <a:endParaRPr lang="en-GB" b="0" dirty="0"/>
          </a:p>
          <a:p>
            <a:pPr lvl="1"/>
            <a:r>
              <a:rPr lang="es-ES" b="0" dirty="0"/>
              <a:t>49,320 </a:t>
            </a:r>
            <a:r>
              <a:rPr lang="es-ES" b="1" dirty="0"/>
              <a:t>interviews</a:t>
            </a:r>
            <a:endParaRPr lang="en-GB" b="1" dirty="0"/>
          </a:p>
          <a:p>
            <a:pPr lvl="1" fontAlgn="ctr"/>
            <a:r>
              <a:rPr lang="es-ES" b="0" dirty="0" smtClean="0"/>
              <a:t>47 </a:t>
            </a:r>
            <a:r>
              <a:rPr lang="es-ES" b="1" dirty="0" err="1"/>
              <a:t>n</a:t>
            </a:r>
            <a:r>
              <a:rPr lang="es-ES" b="1" dirty="0" err="1" smtClean="0"/>
              <a:t>ational</a:t>
            </a:r>
            <a:r>
              <a:rPr lang="es-ES" b="1" dirty="0" smtClean="0"/>
              <a:t> </a:t>
            </a:r>
            <a:r>
              <a:rPr lang="es-ES" b="1" dirty="0" err="1"/>
              <a:t>versions</a:t>
            </a:r>
            <a:r>
              <a:rPr lang="es-ES" b="1" dirty="0"/>
              <a:t> of </a:t>
            </a:r>
            <a:r>
              <a:rPr lang="es-ES" b="1" dirty="0" err="1" smtClean="0"/>
              <a:t>questionnaire</a:t>
            </a:r>
            <a:r>
              <a:rPr lang="es-ES" b="1" dirty="0" smtClean="0"/>
              <a:t> </a:t>
            </a:r>
            <a:r>
              <a:rPr lang="es-ES" b="0" dirty="0" smtClean="0"/>
              <a:t>-</a:t>
            </a:r>
            <a:r>
              <a:rPr lang="da-DK" dirty="0"/>
              <a:t>a</a:t>
            </a:r>
            <a:r>
              <a:rPr lang="da-DK" b="0" dirty="0" smtClean="0"/>
              <a:t>dapted </a:t>
            </a:r>
            <a:r>
              <a:rPr lang="da-DK" b="0" dirty="0"/>
              <a:t>for language and national OSH </a:t>
            </a:r>
            <a:r>
              <a:rPr lang="da-DK" b="0" dirty="0" smtClean="0"/>
              <a:t>terminology</a:t>
            </a:r>
            <a:endParaRPr lang="en-GB" b="0" dirty="0"/>
          </a:p>
          <a:p>
            <a:r>
              <a:rPr lang="en-US" b="0" dirty="0" smtClean="0"/>
              <a:t>Smallest </a:t>
            </a:r>
            <a:r>
              <a:rPr lang="en-US" dirty="0"/>
              <a:t>business size</a:t>
            </a:r>
            <a:r>
              <a:rPr lang="en-US" b="0" dirty="0"/>
              <a:t>: 5 workers</a:t>
            </a:r>
          </a:p>
          <a:p>
            <a:r>
              <a:rPr lang="en-US" dirty="0"/>
              <a:t>Sector</a:t>
            </a:r>
            <a:r>
              <a:rPr lang="en-US" b="0" dirty="0"/>
              <a:t> coverage: all, including public and agriculture and fishing (except private households and extraterritorial </a:t>
            </a:r>
            <a:r>
              <a:rPr lang="en-US" b="0" dirty="0" err="1"/>
              <a:t>organisations</a:t>
            </a:r>
            <a:r>
              <a:rPr lang="en-US" b="0" dirty="0"/>
              <a:t>)</a:t>
            </a:r>
          </a:p>
          <a:p>
            <a:r>
              <a:rPr lang="en-GB" b="0" dirty="0"/>
              <a:t>One questionnaire per establishment (~25 min) </a:t>
            </a:r>
            <a:endParaRPr lang="en-GB" b="0" dirty="0" smtClean="0"/>
          </a:p>
          <a:p>
            <a:r>
              <a:rPr lang="en-GB" dirty="0" smtClean="0"/>
              <a:t>Respondent</a:t>
            </a:r>
            <a:r>
              <a:rPr lang="en-GB" b="0" dirty="0"/>
              <a:t>: </a:t>
            </a:r>
            <a:r>
              <a:rPr lang="en-GB" b="0" i="1" dirty="0"/>
              <a:t>‘person who knows most about safety and health at the workplace’</a:t>
            </a:r>
          </a:p>
          <a:p>
            <a:r>
              <a:rPr lang="es-ES" dirty="0" err="1" smtClean="0"/>
              <a:t>Fieldwork</a:t>
            </a:r>
            <a:r>
              <a:rPr lang="es-ES" b="0" dirty="0" smtClean="0"/>
              <a:t>: 14 </a:t>
            </a:r>
            <a:r>
              <a:rPr lang="es-ES" b="0" dirty="0" err="1" smtClean="0"/>
              <a:t>July</a:t>
            </a:r>
            <a:r>
              <a:rPr lang="es-ES" b="0" dirty="0" smtClean="0"/>
              <a:t> -20 </a:t>
            </a:r>
            <a:r>
              <a:rPr lang="es-ES" b="0" dirty="0" err="1" smtClean="0"/>
              <a:t>October</a:t>
            </a:r>
            <a:r>
              <a:rPr lang="es-ES" b="0" dirty="0" smtClean="0"/>
              <a:t> 2014.</a:t>
            </a:r>
          </a:p>
          <a:p>
            <a:pPr marL="252000" lvl="1" indent="-252000">
              <a:spcBef>
                <a:spcPts val="600"/>
              </a:spcBef>
              <a:buClr>
                <a:schemeClr val="tx2"/>
              </a:buClr>
              <a:buFont typeface="Wingdings" pitchFamily="2" charset="2"/>
              <a:buChar char="§"/>
            </a:pPr>
            <a:r>
              <a:rPr lang="es-ES" dirty="0" err="1">
                <a:solidFill>
                  <a:schemeClr val="tx2"/>
                </a:solidFill>
              </a:rPr>
              <a:t>First</a:t>
            </a:r>
            <a:r>
              <a:rPr lang="es-ES" dirty="0">
                <a:solidFill>
                  <a:schemeClr val="tx2"/>
                </a:solidFill>
              </a:rPr>
              <a:t> </a:t>
            </a:r>
            <a:r>
              <a:rPr lang="es-ES" dirty="0" err="1">
                <a:solidFill>
                  <a:schemeClr val="tx2"/>
                </a:solidFill>
              </a:rPr>
              <a:t>findings</a:t>
            </a:r>
            <a:r>
              <a:rPr lang="es-ES" dirty="0">
                <a:solidFill>
                  <a:schemeClr val="tx2"/>
                </a:solidFill>
              </a:rPr>
              <a:t> </a:t>
            </a:r>
            <a:r>
              <a:rPr lang="es-ES" dirty="0" err="1">
                <a:solidFill>
                  <a:schemeClr val="tx2"/>
                </a:solidFill>
              </a:rPr>
              <a:t>report</a:t>
            </a:r>
            <a:r>
              <a:rPr lang="es-ES" dirty="0">
                <a:solidFill>
                  <a:schemeClr val="tx2"/>
                </a:solidFill>
              </a:rPr>
              <a:t>: </a:t>
            </a:r>
            <a:endParaRPr lang="es-ES" dirty="0" smtClean="0">
              <a:solidFill>
                <a:schemeClr val="tx2"/>
              </a:solidFill>
            </a:endParaRPr>
          </a:p>
          <a:p>
            <a:pPr marL="180000" lvl="2" indent="0">
              <a:spcBef>
                <a:spcPts val="600"/>
              </a:spcBef>
              <a:buClr>
                <a:schemeClr val="tx2"/>
              </a:buClr>
              <a:buNone/>
            </a:pPr>
            <a:r>
              <a:rPr lang="en-GB" sz="1500" b="1" dirty="0" smtClean="0">
                <a:hlinkClick r:id="rId3"/>
              </a:rPr>
              <a:t>https</a:t>
            </a:r>
            <a:r>
              <a:rPr lang="en-GB" sz="1500" b="1" dirty="0">
                <a:hlinkClick r:id="rId3"/>
              </a:rPr>
              <a:t>://osha.europa.eu/en/publications/reports/esener-ii-first-findings.pdf</a:t>
            </a:r>
            <a:r>
              <a:rPr lang="en-GB" sz="1500" b="1" dirty="0"/>
              <a:t> </a:t>
            </a:r>
          </a:p>
        </p:txBody>
      </p:sp>
      <p:sp>
        <p:nvSpPr>
          <p:cNvPr id="9" name="Content Placeholder 2"/>
          <p:cNvSpPr txBox="1">
            <a:spLocks/>
          </p:cNvSpPr>
          <p:nvPr/>
        </p:nvSpPr>
        <p:spPr>
          <a:xfrm>
            <a:off x="435910" y="1340768"/>
            <a:ext cx="7808498" cy="792088"/>
          </a:xfrm>
          <a:prstGeom prst="rect">
            <a:avLst/>
          </a:prstGeom>
        </p:spPr>
        <p:txBody>
          <a:bodyPr vert="horz" lIns="91440" tIns="45720" rIns="91440" bIns="45720" rtlCol="0" anchor="t" anchorCtr="0">
            <a:normAutofit/>
          </a:bodyPr>
          <a:lstStyle>
            <a:lvl1pPr marL="252000" indent="-252000" algn="l" defTabSz="457200" rtl="0" eaLnBrk="1" latinLnBrk="0" hangingPunct="1">
              <a:spcBef>
                <a:spcPts val="600"/>
              </a:spcBef>
              <a:spcAft>
                <a:spcPts val="0"/>
              </a:spcAft>
              <a:buClr>
                <a:schemeClr val="tx2"/>
              </a:buClr>
              <a:buFont typeface="Wingdings" pitchFamily="2" charset="2"/>
              <a:buChar char="§"/>
              <a:defRPr sz="1800" b="1" i="0" kern="1200" baseline="0">
                <a:solidFill>
                  <a:schemeClr val="tx2"/>
                </a:solidFill>
                <a:latin typeface="+mn-lt"/>
                <a:ea typeface="+mn-ea"/>
                <a:cs typeface="+mn-cs"/>
              </a:defRPr>
            </a:lvl1pPr>
            <a:lvl2pPr marL="432000" indent="-180000" algn="l" defTabSz="457200" rtl="0" eaLnBrk="1" latinLnBrk="0" hangingPunct="1">
              <a:spcBef>
                <a:spcPts val="0"/>
              </a:spcBef>
              <a:spcAft>
                <a:spcPts val="0"/>
              </a:spcAft>
              <a:buClrTx/>
              <a:buFont typeface="Arial" pitchFamily="34" charset="0"/>
              <a:buChar char="•"/>
              <a:defRPr sz="1800" kern="1200" baseline="0">
                <a:solidFill>
                  <a:schemeClr val="tx1"/>
                </a:solidFill>
                <a:latin typeface="+mn-lt"/>
                <a:ea typeface="+mn-ea"/>
                <a:cs typeface="+mn-cs"/>
              </a:defRPr>
            </a:lvl2pPr>
            <a:lvl3pPr marL="612000" indent="-180000" algn="l" defTabSz="457200" rtl="0" eaLnBrk="1" latinLnBrk="0" hangingPunct="1">
              <a:spcBef>
                <a:spcPts val="0"/>
              </a:spcBef>
              <a:spcAft>
                <a:spcPts val="0"/>
              </a:spcAft>
              <a:buClrTx/>
              <a:buFont typeface="Arial" pitchFamily="34" charset="0"/>
              <a:buChar char="−"/>
              <a:defRPr sz="1700" kern="1200" baseline="0">
                <a:solidFill>
                  <a:schemeClr val="tx1"/>
                </a:solidFill>
                <a:latin typeface="+mn-lt"/>
                <a:ea typeface="+mn-ea"/>
                <a:cs typeface="+mn-cs"/>
              </a:defRPr>
            </a:lvl3pPr>
            <a:lvl4pPr marL="792000" indent="-180000" algn="l" defTabSz="457200" rtl="0" eaLnBrk="1" latinLnBrk="0" hangingPunct="1">
              <a:spcBef>
                <a:spcPts val="0"/>
              </a:spcBef>
              <a:spcAft>
                <a:spcPts val="0"/>
              </a:spcAft>
              <a:buClrTx/>
              <a:buFont typeface="Arial" pitchFamily="34" charset="0"/>
              <a:buChar char="•"/>
              <a:defRPr sz="1600" kern="1200" baseline="0">
                <a:solidFill>
                  <a:schemeClr val="tx1"/>
                </a:solidFill>
                <a:latin typeface="+mn-lt"/>
                <a:ea typeface="+mn-ea"/>
                <a:cs typeface="+mn-cs"/>
              </a:defRPr>
            </a:lvl4pPr>
            <a:lvl5pPr marL="972000" indent="-180000" algn="l" defTabSz="457200" rtl="0" eaLnBrk="1" latinLnBrk="0" hangingPunct="1">
              <a:spcBef>
                <a:spcPts val="0"/>
              </a:spcBef>
              <a:spcAft>
                <a:spcPts val="0"/>
              </a:spcAft>
              <a:buClrTx/>
              <a:buFont typeface="Arial" pitchFamily="34" charset="0"/>
              <a:buChar char="−"/>
              <a:defRPr sz="1500" kern="1200" baseline="0">
                <a:solidFill>
                  <a:schemeClr val="tx1"/>
                </a:solidFill>
                <a:latin typeface="+mn-lt"/>
                <a:ea typeface="+mn-ea"/>
                <a:cs typeface="+mn-cs"/>
              </a:defRPr>
            </a:lvl5pPr>
            <a:lvl6pPr marL="2514600" indent="-228600" algn="l" defTabSz="457200" rtl="0" eaLnBrk="1" latinLnBrk="0" hangingPunct="1">
              <a:spcBef>
                <a:spcPts val="0"/>
              </a:spcBef>
              <a:buClr>
                <a:schemeClr val="tx2"/>
              </a:buClr>
              <a:buSzPct val="101000"/>
              <a:buFont typeface="Courier New" pitchFamily="49" charset="0"/>
              <a:buChar char="o"/>
              <a:defRPr sz="1200" kern="1200" baseline="0">
                <a:solidFill>
                  <a:schemeClr val="tx1"/>
                </a:solidFill>
                <a:latin typeface="+mn-lt"/>
                <a:ea typeface="+mn-ea"/>
                <a:cs typeface="+mn-cs"/>
              </a:defRPr>
            </a:lvl6pPr>
            <a:lvl7pPr marL="2971800" indent="-228600" algn="l" defTabSz="457200" rtl="0" eaLnBrk="1" latinLnBrk="0" hangingPunct="1">
              <a:spcBef>
                <a:spcPts val="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endParaRPr lang="es-ES" b="0" dirty="0" smtClean="0"/>
          </a:p>
        </p:txBody>
      </p:sp>
    </p:spTree>
    <p:extLst>
      <p:ext uri="{BB962C8B-B14F-4D97-AF65-F5344CB8AC3E}">
        <p14:creationId xmlns:p14="http://schemas.microsoft.com/office/powerpoint/2010/main" val="23986171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539552" y="980728"/>
            <a:ext cx="8280920" cy="4968552"/>
          </a:xfrm>
        </p:spPr>
        <p:txBody>
          <a:bodyPr>
            <a:normAutofit/>
          </a:bodyPr>
          <a:lstStyle/>
          <a:p>
            <a:pPr>
              <a:spcBef>
                <a:spcPts val="0"/>
              </a:spcBef>
              <a:spcAft>
                <a:spcPts val="600"/>
              </a:spcAft>
            </a:pPr>
            <a:r>
              <a:rPr lang="en-GB" b="0" dirty="0" smtClean="0">
                <a:solidFill>
                  <a:schemeClr val="accent1"/>
                </a:solidFill>
              </a:rPr>
              <a:t>Explains work-related </a:t>
            </a:r>
            <a:r>
              <a:rPr lang="en-GB" b="0" dirty="0">
                <a:solidFill>
                  <a:schemeClr val="accent1"/>
                </a:solidFill>
              </a:rPr>
              <a:t>stress and psychosocial risks, their causes and </a:t>
            </a:r>
            <a:r>
              <a:rPr lang="en-GB" b="0" dirty="0" smtClean="0">
                <a:solidFill>
                  <a:schemeClr val="accent1"/>
                </a:solidFill>
              </a:rPr>
              <a:t>consequences</a:t>
            </a:r>
            <a:endParaRPr lang="en-GB" b="0" dirty="0">
              <a:solidFill>
                <a:schemeClr val="accent1"/>
              </a:solidFill>
            </a:endParaRPr>
          </a:p>
          <a:p>
            <a:pPr>
              <a:spcBef>
                <a:spcPts val="0"/>
              </a:spcBef>
              <a:spcAft>
                <a:spcPts val="600"/>
              </a:spcAft>
            </a:pPr>
            <a:r>
              <a:rPr lang="en-GB" b="0" dirty="0" smtClean="0">
                <a:solidFill>
                  <a:schemeClr val="accent1"/>
                </a:solidFill>
              </a:rPr>
              <a:t>Gives practical examples of actions that fit small companies</a:t>
            </a:r>
          </a:p>
          <a:p>
            <a:pPr>
              <a:spcBef>
                <a:spcPts val="0"/>
              </a:spcBef>
              <a:spcAft>
                <a:spcPts val="600"/>
              </a:spcAft>
            </a:pPr>
            <a:r>
              <a:rPr lang="en-GB" b="0" dirty="0" smtClean="0">
                <a:solidFill>
                  <a:schemeClr val="accent1"/>
                </a:solidFill>
              </a:rPr>
              <a:t>Addresses concerns and misconceptions</a:t>
            </a:r>
            <a:endParaRPr lang="en-GB" b="0" dirty="0">
              <a:solidFill>
                <a:schemeClr val="accent1"/>
              </a:solidFill>
            </a:endParaRPr>
          </a:p>
          <a:p>
            <a:pPr>
              <a:spcBef>
                <a:spcPts val="0"/>
              </a:spcBef>
              <a:spcAft>
                <a:spcPts val="600"/>
              </a:spcAft>
            </a:pPr>
            <a:r>
              <a:rPr lang="en-GB" b="0" dirty="0" smtClean="0">
                <a:solidFill>
                  <a:schemeClr val="accent1"/>
                </a:solidFill>
              </a:rPr>
              <a:t>Directs to national resources   </a:t>
            </a:r>
            <a:r>
              <a:rPr lang="en-GB" dirty="0" smtClean="0">
                <a:solidFill>
                  <a:schemeClr val="accent1"/>
                </a:solidFill>
              </a:rPr>
              <a:t>  </a:t>
            </a:r>
            <a:endParaRPr lang="en-GB" sz="2800" dirty="0">
              <a:solidFill>
                <a:schemeClr val="accent1"/>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780928"/>
            <a:ext cx="5904656" cy="3319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467544" y="272104"/>
            <a:ext cx="8208404" cy="4896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1" i="0" kern="1200" baseline="0">
                <a:solidFill>
                  <a:schemeClr val="tx2"/>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GB" sz="2800" dirty="0" smtClean="0">
                <a:solidFill>
                  <a:srgbClr val="003399"/>
                </a:solidFill>
              </a:rPr>
              <a:t>E-guide for managing stress and psychosocial risks  </a:t>
            </a:r>
            <a:endParaRPr lang="en-GB" sz="2800" dirty="0">
              <a:solidFill>
                <a:srgbClr val="003399"/>
              </a:solidFill>
            </a:endParaRPr>
          </a:p>
        </p:txBody>
      </p:sp>
      <p:sp>
        <p:nvSpPr>
          <p:cNvPr id="8" name="Rectangle 7"/>
          <p:cNvSpPr/>
          <p:nvPr/>
        </p:nvSpPr>
        <p:spPr>
          <a:xfrm>
            <a:off x="6532298" y="4636134"/>
            <a:ext cx="2708102" cy="634020"/>
          </a:xfrm>
          <a:prstGeom prst="rect">
            <a:avLst/>
          </a:prstGeom>
        </p:spPr>
        <p:txBody>
          <a:bodyPr wrap="square">
            <a:spAutoFit/>
          </a:bodyPr>
          <a:lstStyle/>
          <a:p>
            <a:pPr algn="ctr">
              <a:lnSpc>
                <a:spcPct val="110000"/>
              </a:lnSpc>
            </a:pPr>
            <a:r>
              <a:rPr lang="en-GB" sz="1600" b="1" dirty="0" smtClean="0">
                <a:solidFill>
                  <a:schemeClr val="tx2"/>
                </a:solidFill>
              </a:rPr>
              <a:t>30 national versions </a:t>
            </a:r>
          </a:p>
          <a:p>
            <a:pPr algn="ctr">
              <a:lnSpc>
                <a:spcPct val="110000"/>
              </a:lnSpc>
            </a:pPr>
            <a:r>
              <a:rPr lang="en-GB" sz="1600" b="1" dirty="0" smtClean="0">
                <a:solidFill>
                  <a:schemeClr val="tx2"/>
                </a:solidFill>
              </a:rPr>
              <a:t>available</a:t>
            </a:r>
          </a:p>
        </p:txBody>
      </p:sp>
      <p:sp>
        <p:nvSpPr>
          <p:cNvPr id="2" name="Rectangle 1"/>
          <p:cNvSpPr/>
          <p:nvPr/>
        </p:nvSpPr>
        <p:spPr>
          <a:xfrm>
            <a:off x="1907704" y="6100569"/>
            <a:ext cx="4752528" cy="584775"/>
          </a:xfrm>
          <a:prstGeom prst="rect">
            <a:avLst/>
          </a:prstGeom>
          <a:solidFill>
            <a:schemeClr val="bg1"/>
          </a:solidFill>
        </p:spPr>
        <p:txBody>
          <a:bodyPr wrap="square">
            <a:spAutoFit/>
          </a:bodyPr>
          <a:lstStyle/>
          <a:p>
            <a:r>
              <a:rPr lang="en-US" sz="1600" u="sng" dirty="0">
                <a:solidFill>
                  <a:schemeClr val="tx2"/>
                </a:solidFill>
              </a:rPr>
              <a:t>https://www.healthy-workplaces.eu/en/tools-and-resources/a-guide-to-psychosocial-risks</a:t>
            </a:r>
            <a:endParaRPr lang="en-GB" sz="1200" dirty="0">
              <a:solidFill>
                <a:schemeClr val="tx2"/>
              </a:solidFill>
            </a:endParaRPr>
          </a:p>
        </p:txBody>
      </p:sp>
    </p:spTree>
    <p:extLst>
      <p:ext uri="{BB962C8B-B14F-4D97-AF65-F5344CB8AC3E}">
        <p14:creationId xmlns:p14="http://schemas.microsoft.com/office/powerpoint/2010/main" val="21278035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Aft>
                <a:spcPts val="1200"/>
              </a:spcAft>
            </a:pPr>
            <a:r>
              <a:rPr lang="en-GB" sz="2800" dirty="0" smtClean="0"/>
              <a:t>Reports – facts and figures </a:t>
            </a:r>
            <a:endParaRPr lang="en-GB" sz="2800" dirty="0"/>
          </a:p>
        </p:txBody>
      </p:sp>
      <p:sp>
        <p:nvSpPr>
          <p:cNvPr id="4" name="Content Placeholder 3"/>
          <p:cNvSpPr>
            <a:spLocks noGrp="1"/>
          </p:cNvSpPr>
          <p:nvPr>
            <p:ph sz="half" idx="2"/>
          </p:nvPr>
        </p:nvSpPr>
        <p:spPr>
          <a:xfrm>
            <a:off x="251520" y="1268760"/>
            <a:ext cx="5544616" cy="4595974"/>
          </a:xfrm>
        </p:spPr>
        <p:txBody>
          <a:bodyPr>
            <a:normAutofit/>
          </a:bodyPr>
          <a:lstStyle/>
          <a:p>
            <a:pPr marL="558800" indent="-285750"/>
            <a:r>
              <a:rPr lang="en-GB" dirty="0" smtClean="0"/>
              <a:t>‘Psychosocial risks in Europe: prevalence and strategies for prevention’</a:t>
            </a:r>
          </a:p>
          <a:p>
            <a:pPr marL="273050" indent="0">
              <a:buNone/>
            </a:pPr>
            <a:r>
              <a:rPr lang="en-GB" sz="1200" b="0" dirty="0">
                <a:hlinkClick r:id="rId3"/>
              </a:rPr>
              <a:t>https://</a:t>
            </a:r>
            <a:r>
              <a:rPr lang="en-GB" sz="1200" b="0" dirty="0" smtClean="0">
                <a:hlinkClick r:id="rId3"/>
              </a:rPr>
              <a:t>osha.europa.eu/en/publications/reports/psychosocial-risks-eu-prevalence-strategies-prevention/view</a:t>
            </a:r>
            <a:r>
              <a:rPr lang="en-GB" sz="1200" b="0" dirty="0" smtClean="0"/>
              <a:t>  </a:t>
            </a:r>
            <a:endParaRPr lang="en-GB" sz="1200" b="0" dirty="0"/>
          </a:p>
          <a:p>
            <a:pPr marL="558800" indent="-285750"/>
            <a:endParaRPr lang="en-GB" dirty="0" smtClean="0"/>
          </a:p>
          <a:p>
            <a:pPr marL="558800" indent="-285750"/>
            <a:r>
              <a:rPr lang="en-GB" dirty="0" smtClean="0"/>
              <a:t>‘Calculating the costs of stress and psychosocial risks at work’</a:t>
            </a:r>
          </a:p>
          <a:p>
            <a:pPr marL="273050" indent="0">
              <a:buNone/>
            </a:pPr>
            <a:r>
              <a:rPr lang="en-GB" sz="1300" b="0" dirty="0">
                <a:hlinkClick r:id="rId4"/>
              </a:rPr>
              <a:t>https://</a:t>
            </a:r>
            <a:r>
              <a:rPr lang="en-GB" sz="1300" b="0" dirty="0" smtClean="0">
                <a:hlinkClick r:id="rId4"/>
              </a:rPr>
              <a:t>osha.europa.eu/en/publications/literature_reviews/calculating-the-cost-of-work-related-stress-and-psychosocial-risks/view</a:t>
            </a:r>
            <a:r>
              <a:rPr lang="en-GB" sz="1300" b="0" dirty="0" smtClean="0"/>
              <a:t> </a:t>
            </a:r>
          </a:p>
          <a:p>
            <a:pPr marL="558800" indent="-285750"/>
            <a:endParaRPr lang="en-GB" dirty="0"/>
          </a:p>
          <a:p>
            <a:pPr marL="558800" indent="-285750"/>
            <a:r>
              <a:rPr lang="en-GB" dirty="0" smtClean="0"/>
              <a:t>Facts and figures: ESENER survey</a:t>
            </a:r>
          </a:p>
          <a:p>
            <a:pPr marL="273050" indent="0">
              <a:buNone/>
            </a:pPr>
            <a:r>
              <a:rPr lang="en-GB" sz="1200" b="0" dirty="0">
                <a:hlinkClick r:id="rId5"/>
              </a:rPr>
              <a:t>https://</a:t>
            </a:r>
            <a:r>
              <a:rPr lang="en-GB" sz="1200" b="0" dirty="0" smtClean="0">
                <a:hlinkClick r:id="rId5"/>
              </a:rPr>
              <a:t>osha.europa.eu/en/esener-enterprise-survey/enterprise-survey-esener</a:t>
            </a:r>
            <a:r>
              <a:rPr lang="en-GB" sz="1200" b="0" dirty="0" smtClean="0"/>
              <a:t> </a:t>
            </a:r>
          </a:p>
        </p:txBody>
      </p:sp>
      <p:pic>
        <p:nvPicPr>
          <p:cNvPr id="3" name="Picture 2"/>
          <p:cNvPicPr>
            <a:picLocks noChangeAspect="1"/>
          </p:cNvPicPr>
          <p:nvPr/>
        </p:nvPicPr>
        <p:blipFill>
          <a:blip r:embed="rId6"/>
          <a:stretch>
            <a:fillRect/>
          </a:stretch>
        </p:blipFill>
        <p:spPr>
          <a:xfrm>
            <a:off x="5652120" y="1412776"/>
            <a:ext cx="3150530" cy="4049036"/>
          </a:xfrm>
          <a:prstGeom prst="rect">
            <a:avLst/>
          </a:prstGeom>
        </p:spPr>
      </p:pic>
    </p:spTree>
    <p:extLst>
      <p:ext uri="{BB962C8B-B14F-4D97-AF65-F5344CB8AC3E}">
        <p14:creationId xmlns:p14="http://schemas.microsoft.com/office/powerpoint/2010/main" val="40259190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406143" y="1496147"/>
            <a:ext cx="3477865" cy="2939451"/>
          </a:xfrm>
          <a:prstGeom prst="rect">
            <a:avLst/>
          </a:prstGeom>
        </p:spPr>
      </p:pic>
      <p:sp>
        <p:nvSpPr>
          <p:cNvPr id="2" name="Title 1"/>
          <p:cNvSpPr>
            <a:spLocks noGrp="1"/>
          </p:cNvSpPr>
          <p:nvPr>
            <p:ph type="title"/>
          </p:nvPr>
        </p:nvSpPr>
        <p:spPr/>
        <p:txBody>
          <a:bodyPr/>
          <a:lstStyle/>
          <a:p>
            <a:r>
              <a:rPr lang="es-ES" sz="2800" dirty="0" smtClean="0"/>
              <a:t>Social Media</a:t>
            </a:r>
            <a:endParaRPr lang="en-GB" sz="2800" dirty="0"/>
          </a:p>
        </p:txBody>
      </p:sp>
      <p:sp>
        <p:nvSpPr>
          <p:cNvPr id="4" name="Content Placeholder 2"/>
          <p:cNvSpPr>
            <a:spLocks noGrp="1"/>
          </p:cNvSpPr>
          <p:nvPr>
            <p:ph sz="half" idx="1"/>
          </p:nvPr>
        </p:nvSpPr>
        <p:spPr>
          <a:xfrm>
            <a:off x="125480" y="764704"/>
            <a:ext cx="8767000" cy="4860000"/>
          </a:xfrm>
        </p:spPr>
        <p:txBody>
          <a:bodyPr>
            <a:normAutofit/>
          </a:bodyPr>
          <a:lstStyle/>
          <a:p>
            <a:pPr lvl="1">
              <a:lnSpc>
                <a:spcPct val="150000"/>
              </a:lnSpc>
            </a:pPr>
            <a:endParaRPr lang="en-GB" sz="800" dirty="0" smtClean="0"/>
          </a:p>
          <a:p>
            <a:pPr lvl="1">
              <a:buFont typeface="Wingdings" panose="05000000000000000000" pitchFamily="2" charset="2"/>
              <a:buChar char="§"/>
            </a:pPr>
            <a:r>
              <a:rPr lang="en-GB" sz="2200" dirty="0" smtClean="0">
                <a:solidFill>
                  <a:srgbClr val="003399"/>
                </a:solidFill>
              </a:rPr>
              <a:t>Reaching a bigger audience helps to spread HWC message</a:t>
            </a:r>
          </a:p>
          <a:p>
            <a:pPr lvl="4">
              <a:buFont typeface="Wingdings" panose="05000000000000000000" pitchFamily="2" charset="2"/>
              <a:buChar char="§"/>
            </a:pPr>
            <a:r>
              <a:rPr lang="en-GB" sz="1800" dirty="0" smtClean="0"/>
              <a:t>High </a:t>
            </a:r>
            <a:r>
              <a:rPr lang="en-GB" sz="1800" b="1" dirty="0" smtClean="0"/>
              <a:t>growth of the audience </a:t>
            </a:r>
            <a:r>
              <a:rPr lang="en-GB" sz="1800" dirty="0" smtClean="0"/>
              <a:t>in Social Media since 2014: </a:t>
            </a:r>
          </a:p>
          <a:p>
            <a:pPr marL="0" indent="0">
              <a:lnSpc>
                <a:spcPct val="150000"/>
              </a:lnSpc>
              <a:buNone/>
            </a:pPr>
            <a:endParaRPr lang="en-GB" sz="2400" dirty="0"/>
          </a:p>
        </p:txBody>
      </p:sp>
      <p:sp>
        <p:nvSpPr>
          <p:cNvPr id="6" name="TextBox 5"/>
          <p:cNvSpPr txBox="1"/>
          <p:nvPr/>
        </p:nvSpPr>
        <p:spPr>
          <a:xfrm>
            <a:off x="395536" y="5582518"/>
            <a:ext cx="1811024" cy="510778"/>
          </a:xfrm>
          <a:prstGeom prst="wedgeRoundRectCallout">
            <a:avLst>
              <a:gd name="adj1" fmla="val -36032"/>
              <a:gd name="adj2" fmla="val -82969"/>
              <a:gd name="adj3" fmla="val 16667"/>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s-ES" sz="1200" dirty="0" smtClean="0">
                <a:solidFill>
                  <a:schemeClr val="bg1"/>
                </a:solidFill>
              </a:rPr>
              <a:t>2,475 fans   (Jan14)</a:t>
            </a:r>
            <a:endParaRPr lang="en-GB" sz="1200" dirty="0" smtClean="0">
              <a:solidFill>
                <a:schemeClr val="bg1"/>
              </a:solidFill>
            </a:endParaRPr>
          </a:p>
          <a:p>
            <a:r>
              <a:rPr lang="en-GB" sz="1200" b="1" dirty="0" smtClean="0">
                <a:solidFill>
                  <a:schemeClr val="bg1"/>
                </a:solidFill>
              </a:rPr>
              <a:t>18,268 fans </a:t>
            </a:r>
            <a:r>
              <a:rPr lang="en-GB" sz="1200" dirty="0" smtClean="0">
                <a:solidFill>
                  <a:schemeClr val="bg1"/>
                </a:solidFill>
              </a:rPr>
              <a:t>(</a:t>
            </a:r>
            <a:r>
              <a:rPr lang="en-GB" sz="1200" b="1" dirty="0" smtClean="0">
                <a:solidFill>
                  <a:schemeClr val="bg1"/>
                </a:solidFill>
              </a:rPr>
              <a:t>Sept15)</a:t>
            </a:r>
            <a:endParaRPr lang="en-GB" sz="1200" b="1" dirty="0">
              <a:solidFill>
                <a:schemeClr val="bg1"/>
              </a:solidFill>
            </a:endParaRPr>
          </a:p>
        </p:txBody>
      </p:sp>
      <p:sp>
        <p:nvSpPr>
          <p:cNvPr id="8" name="TextBox 7"/>
          <p:cNvSpPr txBox="1"/>
          <p:nvPr/>
        </p:nvSpPr>
        <p:spPr>
          <a:xfrm>
            <a:off x="2339752" y="5582518"/>
            <a:ext cx="2206919" cy="510778"/>
          </a:xfrm>
          <a:prstGeom prst="wedgeRoundRectCallout">
            <a:avLst>
              <a:gd name="adj1" fmla="val -33865"/>
              <a:gd name="adj2" fmla="val -74173"/>
              <a:gd name="adj3" fmla="val 16667"/>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sz="1200" dirty="0" smtClean="0"/>
              <a:t>8,535 followers (Jan14)</a:t>
            </a:r>
          </a:p>
          <a:p>
            <a:r>
              <a:rPr lang="en-GB" sz="1200" b="1" dirty="0" smtClean="0"/>
              <a:t>13,062</a:t>
            </a:r>
            <a:r>
              <a:rPr lang="en-GB" sz="1200" b="1" dirty="0" smtClean="0">
                <a:solidFill>
                  <a:schemeClr val="bg1"/>
                </a:solidFill>
              </a:rPr>
              <a:t> followers (Sept15)</a:t>
            </a:r>
            <a:endParaRPr lang="en-GB" sz="1200" b="1" dirty="0">
              <a:solidFill>
                <a:schemeClr val="bg1"/>
              </a:solidFill>
            </a:endParaRPr>
          </a:p>
        </p:txBody>
      </p:sp>
      <p:grpSp>
        <p:nvGrpSpPr>
          <p:cNvPr id="11" name="Group 10"/>
          <p:cNvGrpSpPr/>
          <p:nvPr/>
        </p:nvGrpSpPr>
        <p:grpSpPr>
          <a:xfrm>
            <a:off x="179512" y="3541755"/>
            <a:ext cx="1566484" cy="1831461"/>
            <a:chOff x="266709" y="1811913"/>
            <a:chExt cx="2641660" cy="3088508"/>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9" y="1811913"/>
              <a:ext cx="2641660" cy="308850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7539" y="3385651"/>
              <a:ext cx="374729" cy="374729"/>
            </a:xfrm>
            <a:prstGeom prst="rect">
              <a:avLst/>
            </a:prstGeom>
          </p:spPr>
        </p:pic>
      </p:grpSp>
      <p:grpSp>
        <p:nvGrpSpPr>
          <p:cNvPr id="15" name="Group 14"/>
          <p:cNvGrpSpPr/>
          <p:nvPr/>
        </p:nvGrpSpPr>
        <p:grpSpPr>
          <a:xfrm>
            <a:off x="2354334" y="3645024"/>
            <a:ext cx="1494665" cy="1747494"/>
            <a:chOff x="2915816" y="2210027"/>
            <a:chExt cx="2304256" cy="2694031"/>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5816" y="2210027"/>
              <a:ext cx="2304256" cy="2694031"/>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5246" y="3566249"/>
              <a:ext cx="366807" cy="366807"/>
            </a:xfrm>
            <a:prstGeom prst="rect">
              <a:avLst/>
            </a:prstGeom>
          </p:spPr>
        </p:pic>
      </p:grpSp>
      <p:grpSp>
        <p:nvGrpSpPr>
          <p:cNvPr id="18" name="Group 17"/>
          <p:cNvGrpSpPr/>
          <p:nvPr/>
        </p:nvGrpSpPr>
        <p:grpSpPr>
          <a:xfrm>
            <a:off x="4766543" y="3796058"/>
            <a:ext cx="1389633" cy="1624695"/>
            <a:chOff x="3209794" y="3576746"/>
            <a:chExt cx="1571212" cy="1836989"/>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9794" y="3576746"/>
              <a:ext cx="1571212" cy="1836989"/>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32969" y="4482755"/>
              <a:ext cx="282908" cy="282908"/>
            </a:xfrm>
            <a:prstGeom prst="rect">
              <a:avLst/>
            </a:prstGeom>
          </p:spPr>
        </p:pic>
      </p:grpSp>
      <p:grpSp>
        <p:nvGrpSpPr>
          <p:cNvPr id="21" name="Group 20"/>
          <p:cNvGrpSpPr/>
          <p:nvPr/>
        </p:nvGrpSpPr>
        <p:grpSpPr>
          <a:xfrm>
            <a:off x="6876256" y="4238890"/>
            <a:ext cx="1010870" cy="1181863"/>
            <a:chOff x="6585466" y="4238890"/>
            <a:chExt cx="1010870" cy="1181863"/>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5466" y="4238890"/>
              <a:ext cx="1010870" cy="1181863"/>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39066" y="4813428"/>
              <a:ext cx="216024" cy="216024"/>
            </a:xfrm>
            <a:prstGeom prst="rect">
              <a:avLst/>
            </a:prstGeom>
          </p:spPr>
        </p:pic>
      </p:grpSp>
      <p:sp>
        <p:nvSpPr>
          <p:cNvPr id="22" name="TextBox 21"/>
          <p:cNvSpPr txBox="1"/>
          <p:nvPr/>
        </p:nvSpPr>
        <p:spPr>
          <a:xfrm>
            <a:off x="4621445" y="5582518"/>
            <a:ext cx="1964021" cy="510778"/>
          </a:xfrm>
          <a:prstGeom prst="wedgeRoundRectCallout">
            <a:avLst>
              <a:gd name="adj1" fmla="val -30363"/>
              <a:gd name="adj2" fmla="val -80884"/>
              <a:gd name="adj3" fmla="val 16667"/>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sz="1200" dirty="0" smtClean="0"/>
              <a:t>3,613 referrers (Feb14)</a:t>
            </a:r>
          </a:p>
          <a:p>
            <a:r>
              <a:rPr lang="en-GB" sz="1200" b="1" dirty="0" smtClean="0"/>
              <a:t>6,917</a:t>
            </a:r>
            <a:r>
              <a:rPr lang="en-GB" sz="1200" b="1" dirty="0" smtClean="0">
                <a:solidFill>
                  <a:schemeClr val="bg1"/>
                </a:solidFill>
              </a:rPr>
              <a:t> referrers (Sept15)</a:t>
            </a:r>
            <a:endParaRPr lang="en-GB" sz="1200" b="1" dirty="0">
              <a:solidFill>
                <a:schemeClr val="bg1"/>
              </a:solidFill>
            </a:endParaRPr>
          </a:p>
        </p:txBody>
      </p:sp>
      <p:sp>
        <p:nvSpPr>
          <p:cNvPr id="23" name="TextBox 22"/>
          <p:cNvSpPr txBox="1"/>
          <p:nvPr/>
        </p:nvSpPr>
        <p:spPr>
          <a:xfrm>
            <a:off x="6682095" y="5582518"/>
            <a:ext cx="2210385" cy="510778"/>
          </a:xfrm>
          <a:prstGeom prst="wedgeRoundRectCallout">
            <a:avLst>
              <a:gd name="adj1" fmla="val -29444"/>
              <a:gd name="adj2" fmla="val -65734"/>
              <a:gd name="adj3" fmla="val 16667"/>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s-ES" sz="1200" dirty="0" smtClean="0"/>
              <a:t>708 </a:t>
            </a:r>
            <a:r>
              <a:rPr lang="en-GB" sz="1200" dirty="0" smtClean="0"/>
              <a:t>subscribers</a:t>
            </a:r>
            <a:r>
              <a:rPr lang="es-ES" sz="1200" dirty="0" smtClean="0"/>
              <a:t> (Jan14)</a:t>
            </a:r>
            <a:endParaRPr lang="en-GB" sz="1200" dirty="0" smtClean="0"/>
          </a:p>
          <a:p>
            <a:r>
              <a:rPr lang="en-GB" sz="1200" b="1" dirty="0" smtClean="0"/>
              <a:t>1,448 </a:t>
            </a:r>
            <a:r>
              <a:rPr lang="en-GB" sz="1200" b="1" dirty="0" smtClean="0">
                <a:solidFill>
                  <a:schemeClr val="bg1"/>
                </a:solidFill>
              </a:rPr>
              <a:t>subscribers (Sept15)</a:t>
            </a:r>
            <a:endParaRPr lang="en-GB" sz="1200" b="1" dirty="0">
              <a:solidFill>
                <a:schemeClr val="bg1"/>
              </a:solidFill>
            </a:endParaRPr>
          </a:p>
        </p:txBody>
      </p:sp>
      <p:sp>
        <p:nvSpPr>
          <p:cNvPr id="24" name="TextBox 23"/>
          <p:cNvSpPr txBox="1"/>
          <p:nvPr/>
        </p:nvSpPr>
        <p:spPr>
          <a:xfrm>
            <a:off x="1043608" y="5338083"/>
            <a:ext cx="1733818" cy="323165"/>
          </a:xfrm>
          <a:prstGeom prst="rect">
            <a:avLst/>
          </a:prstGeom>
          <a:noFill/>
        </p:spPr>
        <p:txBody>
          <a:bodyPr wrap="square" rtlCol="0">
            <a:spAutoFit/>
          </a:bodyPr>
          <a:lstStyle/>
          <a:p>
            <a:r>
              <a:rPr lang="es-ES" sz="1500" b="1" dirty="0" smtClean="0">
                <a:solidFill>
                  <a:schemeClr val="tx2"/>
                </a:solidFill>
              </a:rPr>
              <a:t>Facebook</a:t>
            </a:r>
            <a:endParaRPr lang="en-GB" sz="1500" b="1" dirty="0">
              <a:solidFill>
                <a:schemeClr val="tx2"/>
              </a:solidFill>
            </a:endParaRPr>
          </a:p>
        </p:txBody>
      </p:sp>
      <p:sp>
        <p:nvSpPr>
          <p:cNvPr id="25" name="TextBox 24"/>
          <p:cNvSpPr txBox="1"/>
          <p:nvPr/>
        </p:nvSpPr>
        <p:spPr>
          <a:xfrm>
            <a:off x="3347864" y="5338083"/>
            <a:ext cx="1733818" cy="323165"/>
          </a:xfrm>
          <a:prstGeom prst="rect">
            <a:avLst/>
          </a:prstGeom>
          <a:noFill/>
        </p:spPr>
        <p:txBody>
          <a:bodyPr wrap="square" rtlCol="0">
            <a:spAutoFit/>
          </a:bodyPr>
          <a:lstStyle/>
          <a:p>
            <a:r>
              <a:rPr lang="es-ES" sz="1500" b="1" dirty="0" smtClean="0">
                <a:solidFill>
                  <a:schemeClr val="tx2"/>
                </a:solidFill>
              </a:rPr>
              <a:t>Twitter</a:t>
            </a:r>
            <a:endParaRPr lang="en-GB" sz="1500" b="1" dirty="0">
              <a:solidFill>
                <a:schemeClr val="tx2"/>
              </a:solidFill>
            </a:endParaRPr>
          </a:p>
        </p:txBody>
      </p:sp>
      <p:sp>
        <p:nvSpPr>
          <p:cNvPr id="26" name="TextBox 25"/>
          <p:cNvSpPr txBox="1"/>
          <p:nvPr/>
        </p:nvSpPr>
        <p:spPr>
          <a:xfrm>
            <a:off x="5502478" y="5338083"/>
            <a:ext cx="1733818" cy="323165"/>
          </a:xfrm>
          <a:prstGeom prst="rect">
            <a:avLst/>
          </a:prstGeom>
          <a:noFill/>
        </p:spPr>
        <p:txBody>
          <a:bodyPr wrap="square" rtlCol="0">
            <a:spAutoFit/>
          </a:bodyPr>
          <a:lstStyle/>
          <a:p>
            <a:r>
              <a:rPr lang="es-ES" sz="1500" b="1" dirty="0" err="1" smtClean="0">
                <a:solidFill>
                  <a:schemeClr val="tx2"/>
                </a:solidFill>
              </a:rPr>
              <a:t>Linkedin</a:t>
            </a:r>
            <a:endParaRPr lang="en-GB" sz="1500" b="1" dirty="0">
              <a:solidFill>
                <a:schemeClr val="tx2"/>
              </a:solidFill>
            </a:endParaRPr>
          </a:p>
        </p:txBody>
      </p:sp>
      <p:sp>
        <p:nvSpPr>
          <p:cNvPr id="27" name="TextBox 26"/>
          <p:cNvSpPr txBox="1"/>
          <p:nvPr/>
        </p:nvSpPr>
        <p:spPr>
          <a:xfrm>
            <a:off x="7596336" y="5338083"/>
            <a:ext cx="1733818" cy="323165"/>
          </a:xfrm>
          <a:prstGeom prst="rect">
            <a:avLst/>
          </a:prstGeom>
          <a:noFill/>
        </p:spPr>
        <p:txBody>
          <a:bodyPr wrap="square" rtlCol="0">
            <a:spAutoFit/>
          </a:bodyPr>
          <a:lstStyle/>
          <a:p>
            <a:r>
              <a:rPr lang="es-ES" sz="1500" b="1" dirty="0" smtClean="0">
                <a:solidFill>
                  <a:schemeClr val="tx2"/>
                </a:solidFill>
              </a:rPr>
              <a:t>Youtube</a:t>
            </a:r>
            <a:endParaRPr lang="en-GB" sz="1500" b="1" dirty="0">
              <a:solidFill>
                <a:schemeClr val="tx2"/>
              </a:solidFill>
            </a:endParaRPr>
          </a:p>
        </p:txBody>
      </p:sp>
      <p:pic>
        <p:nvPicPr>
          <p:cNvPr id="7" name="Picture 6"/>
          <p:cNvPicPr>
            <a:picLocks noChangeAspect="1"/>
          </p:cNvPicPr>
          <p:nvPr/>
        </p:nvPicPr>
        <p:blipFill>
          <a:blip r:embed="rId9"/>
          <a:stretch>
            <a:fillRect/>
          </a:stretch>
        </p:blipFill>
        <p:spPr>
          <a:xfrm>
            <a:off x="5004048" y="1926626"/>
            <a:ext cx="975186" cy="1070326"/>
          </a:xfrm>
          <a:prstGeom prst="rect">
            <a:avLst/>
          </a:prstGeom>
        </p:spPr>
      </p:pic>
      <p:cxnSp>
        <p:nvCxnSpPr>
          <p:cNvPr id="29" name="Straight Arrow Connector 28"/>
          <p:cNvCxnSpPr/>
          <p:nvPr/>
        </p:nvCxnSpPr>
        <p:spPr>
          <a:xfrm>
            <a:off x="3398391" y="2276872"/>
            <a:ext cx="13681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82349" y="1812939"/>
            <a:ext cx="2592287" cy="1708160"/>
          </a:xfrm>
          <a:prstGeom prst="rect">
            <a:avLst/>
          </a:prstGeom>
          <a:solidFill>
            <a:schemeClr val="bg1"/>
          </a:solidFill>
        </p:spPr>
        <p:txBody>
          <a:bodyPr wrap="square" rtlCol="0">
            <a:spAutoFit/>
          </a:bodyPr>
          <a:lstStyle/>
          <a:p>
            <a:r>
              <a:rPr lang="en-GB" sz="1500" dirty="0" smtClean="0">
                <a:solidFill>
                  <a:schemeClr val="accent1"/>
                </a:solidFill>
              </a:rPr>
              <a:t>The main social channels </a:t>
            </a:r>
            <a:r>
              <a:rPr lang="en-GB" sz="1500" b="1" dirty="0" smtClean="0">
                <a:solidFill>
                  <a:schemeClr val="accent1"/>
                </a:solidFill>
              </a:rPr>
              <a:t>94.8% of the visits from social media to the HWC </a:t>
            </a:r>
            <a:r>
              <a:rPr lang="en-GB" sz="1500" dirty="0" smtClean="0">
                <a:solidFill>
                  <a:schemeClr val="accent1"/>
                </a:solidFill>
              </a:rPr>
              <a:t>website are </a:t>
            </a:r>
            <a:r>
              <a:rPr lang="en-GB" sz="1500" b="1" dirty="0" smtClean="0">
                <a:solidFill>
                  <a:schemeClr val="accent1"/>
                </a:solidFill>
              </a:rPr>
              <a:t>Facebook</a:t>
            </a:r>
            <a:r>
              <a:rPr lang="en-GB" sz="1500" dirty="0" smtClean="0">
                <a:solidFill>
                  <a:schemeClr val="accent1"/>
                </a:solidFill>
              </a:rPr>
              <a:t>, </a:t>
            </a:r>
            <a:r>
              <a:rPr lang="en-GB" sz="1500" b="1" dirty="0" smtClean="0">
                <a:solidFill>
                  <a:schemeClr val="accent1"/>
                </a:solidFill>
              </a:rPr>
              <a:t>Twitter</a:t>
            </a:r>
            <a:r>
              <a:rPr lang="en-GB" sz="1500" dirty="0" smtClean="0">
                <a:solidFill>
                  <a:schemeClr val="accent1"/>
                </a:solidFill>
              </a:rPr>
              <a:t> and </a:t>
            </a:r>
            <a:r>
              <a:rPr lang="en-GB" sz="1500" b="1" dirty="0" err="1" smtClean="0">
                <a:solidFill>
                  <a:schemeClr val="accent1"/>
                </a:solidFill>
              </a:rPr>
              <a:t>Linkedin</a:t>
            </a:r>
            <a:endParaRPr lang="en-GB" sz="1500" b="1" dirty="0" smtClean="0">
              <a:solidFill>
                <a:schemeClr val="accent1"/>
              </a:solidFill>
            </a:endParaRPr>
          </a:p>
          <a:p>
            <a:endParaRPr lang="en-GB" sz="1500" dirty="0" smtClean="0">
              <a:solidFill>
                <a:schemeClr val="accent1"/>
              </a:solidFill>
            </a:endParaRPr>
          </a:p>
          <a:p>
            <a:endParaRPr lang="en-GB" sz="1500" dirty="0">
              <a:solidFill>
                <a:schemeClr val="accent1"/>
              </a:solidFill>
            </a:endParaRPr>
          </a:p>
        </p:txBody>
      </p:sp>
    </p:spTree>
    <p:extLst>
      <p:ext uri="{BB962C8B-B14F-4D97-AF65-F5344CB8AC3E}">
        <p14:creationId xmlns:p14="http://schemas.microsoft.com/office/powerpoint/2010/main" val="673809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ltLang="en-US" sz="2800" dirty="0" smtClean="0"/>
              <a:t>And </a:t>
            </a:r>
            <a:r>
              <a:rPr lang="de-DE" altLang="en-US" sz="2800" dirty="0"/>
              <a:t>finally</a:t>
            </a:r>
            <a:r>
              <a:rPr lang="de-DE" altLang="en-US" sz="2800" dirty="0" smtClean="0"/>
              <a:t>.... </a:t>
            </a:r>
            <a:r>
              <a:rPr lang="de-DE" altLang="en-US" sz="2800" dirty="0"/>
              <a:t>some </a:t>
            </a:r>
            <a:r>
              <a:rPr lang="de-DE" altLang="en-US" sz="2800" dirty="0" smtClean="0"/>
              <a:t>more numbers</a:t>
            </a:r>
            <a:endParaRPr lang="en-GB" sz="2800" dirty="0"/>
          </a:p>
        </p:txBody>
      </p:sp>
      <p:sp>
        <p:nvSpPr>
          <p:cNvPr id="5" name="Inhaltsplatzhalter 2"/>
          <p:cNvSpPr txBox="1">
            <a:spLocks/>
          </p:cNvSpPr>
          <p:nvPr/>
        </p:nvSpPr>
        <p:spPr bwMode="auto">
          <a:xfrm>
            <a:off x="539552" y="1124744"/>
            <a:ext cx="7772400" cy="51125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chorCtr="0">
            <a:normAutofit lnSpcReduction="10000"/>
          </a:bodyPr>
          <a:lstStyle>
            <a:lvl1pPr marL="252000" indent="-252000" algn="l" defTabSz="457200" rtl="0" eaLnBrk="1" latinLnBrk="0" hangingPunct="1">
              <a:spcBef>
                <a:spcPts val="600"/>
              </a:spcBef>
              <a:spcAft>
                <a:spcPts val="0"/>
              </a:spcAft>
              <a:buClr>
                <a:schemeClr val="tx2"/>
              </a:buClr>
              <a:buFont typeface="Wingdings" pitchFamily="2" charset="2"/>
              <a:buChar char="§"/>
              <a:defRPr sz="1800" b="1" i="0" kern="1200" baseline="0">
                <a:solidFill>
                  <a:schemeClr val="tx2"/>
                </a:solidFill>
                <a:latin typeface="+mn-lt"/>
                <a:ea typeface="+mn-ea"/>
                <a:cs typeface="+mn-cs"/>
              </a:defRPr>
            </a:lvl1pPr>
            <a:lvl2pPr marL="432000" indent="-180000" algn="l" defTabSz="457200" rtl="0" eaLnBrk="1" latinLnBrk="0" hangingPunct="1">
              <a:spcBef>
                <a:spcPts val="0"/>
              </a:spcBef>
              <a:spcAft>
                <a:spcPts val="0"/>
              </a:spcAft>
              <a:buClrTx/>
              <a:buFont typeface="Arial" pitchFamily="34" charset="0"/>
              <a:buChar char="•"/>
              <a:defRPr sz="1800" kern="1200" baseline="0">
                <a:solidFill>
                  <a:schemeClr val="tx1"/>
                </a:solidFill>
                <a:latin typeface="+mn-lt"/>
                <a:ea typeface="+mn-ea"/>
                <a:cs typeface="+mn-cs"/>
              </a:defRPr>
            </a:lvl2pPr>
            <a:lvl3pPr marL="612000" indent="-180000" algn="l" defTabSz="457200" rtl="0" eaLnBrk="1" latinLnBrk="0" hangingPunct="1">
              <a:spcBef>
                <a:spcPts val="0"/>
              </a:spcBef>
              <a:spcAft>
                <a:spcPts val="0"/>
              </a:spcAft>
              <a:buClrTx/>
              <a:buFont typeface="Arial" pitchFamily="34" charset="0"/>
              <a:buChar char="−"/>
              <a:defRPr sz="1700" kern="1200" baseline="0">
                <a:solidFill>
                  <a:schemeClr val="tx1"/>
                </a:solidFill>
                <a:latin typeface="+mn-lt"/>
                <a:ea typeface="+mn-ea"/>
                <a:cs typeface="+mn-cs"/>
              </a:defRPr>
            </a:lvl3pPr>
            <a:lvl4pPr marL="792000" indent="-180000" algn="l" defTabSz="457200" rtl="0" eaLnBrk="1" latinLnBrk="0" hangingPunct="1">
              <a:spcBef>
                <a:spcPts val="0"/>
              </a:spcBef>
              <a:spcAft>
                <a:spcPts val="0"/>
              </a:spcAft>
              <a:buClrTx/>
              <a:buFont typeface="Arial" pitchFamily="34" charset="0"/>
              <a:buChar char="•"/>
              <a:defRPr sz="1600" kern="1200" baseline="0">
                <a:solidFill>
                  <a:schemeClr val="tx1"/>
                </a:solidFill>
                <a:latin typeface="+mn-lt"/>
                <a:ea typeface="+mn-ea"/>
                <a:cs typeface="+mn-cs"/>
              </a:defRPr>
            </a:lvl4pPr>
            <a:lvl5pPr marL="972000" indent="-180000" algn="l" defTabSz="457200" rtl="0" eaLnBrk="1" latinLnBrk="0" hangingPunct="1">
              <a:spcBef>
                <a:spcPts val="0"/>
              </a:spcBef>
              <a:spcAft>
                <a:spcPts val="0"/>
              </a:spcAft>
              <a:buClrTx/>
              <a:buFont typeface="Arial" pitchFamily="34" charset="0"/>
              <a:buChar char="−"/>
              <a:defRPr sz="1500" kern="1200" baseline="0">
                <a:solidFill>
                  <a:schemeClr val="tx1"/>
                </a:solidFill>
                <a:latin typeface="+mn-lt"/>
                <a:ea typeface="+mn-ea"/>
                <a:cs typeface="+mn-cs"/>
              </a:defRPr>
            </a:lvl5pPr>
            <a:lvl6pPr marL="1257750" indent="-285750" algn="l" defTabSz="457200" rtl="0" eaLnBrk="1" latinLnBrk="0" hangingPunct="1">
              <a:spcBef>
                <a:spcPts val="0"/>
              </a:spcBef>
              <a:buFont typeface="Arial" pitchFamily="34" charset="0"/>
              <a:buChar char="•"/>
              <a:defRPr sz="1400" kern="1200" baseline="0">
                <a:solidFill>
                  <a:schemeClr val="tx1"/>
                </a:solidFill>
                <a:latin typeface="+mn-lt"/>
                <a:ea typeface="+mn-ea"/>
                <a:cs typeface="+mn-cs"/>
              </a:defRPr>
            </a:lvl6pPr>
            <a:lvl7pPr marL="1332000" indent="-180000" algn="l" defTabSz="457200" rtl="0" eaLnBrk="1" latinLnBrk="0" hangingPunct="1">
              <a:spcBef>
                <a:spcPts val="0"/>
              </a:spcBef>
              <a:buFont typeface="Arial" pitchFamily="34" charset="0"/>
              <a:buChar char="−"/>
              <a:defRPr sz="1300" kern="1200" baseline="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spcBef>
                <a:spcPts val="1000"/>
              </a:spcBef>
              <a:spcAft>
                <a:spcPts val="1800"/>
              </a:spcAft>
              <a:buClr>
                <a:srgbClr val="002060"/>
              </a:buClr>
            </a:pPr>
            <a:r>
              <a:rPr lang="en-US" altLang="en-US" sz="2200" dirty="0">
                <a:latin typeface="+mj-lt"/>
                <a:ea typeface="+mj-ea"/>
                <a:cs typeface="Trebuchet MS"/>
              </a:rPr>
              <a:t>37 EU-OSHA focal points in EU, </a:t>
            </a:r>
            <a:r>
              <a:rPr lang="en-US" altLang="en-US" sz="2200" dirty="0" smtClean="0">
                <a:latin typeface="+mj-lt"/>
                <a:ea typeface="+mj-ea"/>
                <a:cs typeface="Trebuchet MS"/>
              </a:rPr>
              <a:t>EEA </a:t>
            </a:r>
            <a:r>
              <a:rPr lang="en-US" altLang="en-US" sz="2200" dirty="0">
                <a:latin typeface="+mj-lt"/>
                <a:ea typeface="+mj-ea"/>
                <a:cs typeface="Trebuchet MS"/>
              </a:rPr>
              <a:t>and candidate countries</a:t>
            </a:r>
          </a:p>
          <a:p>
            <a:pPr>
              <a:lnSpc>
                <a:spcPct val="90000"/>
              </a:lnSpc>
              <a:spcBef>
                <a:spcPts val="1000"/>
              </a:spcBef>
              <a:spcAft>
                <a:spcPts val="1800"/>
              </a:spcAft>
              <a:buClr>
                <a:srgbClr val="002060"/>
              </a:buClr>
            </a:pPr>
            <a:r>
              <a:rPr lang="en-US" altLang="en-US" sz="2200" dirty="0">
                <a:latin typeface="+mj-lt"/>
                <a:ea typeface="+mj-ea"/>
                <a:cs typeface="Trebuchet MS"/>
              </a:rPr>
              <a:t>800 individual focal point members</a:t>
            </a:r>
          </a:p>
          <a:p>
            <a:pPr>
              <a:lnSpc>
                <a:spcPct val="90000"/>
              </a:lnSpc>
              <a:spcBef>
                <a:spcPts val="1000"/>
              </a:spcBef>
              <a:spcAft>
                <a:spcPts val="1800"/>
              </a:spcAft>
              <a:buClr>
                <a:srgbClr val="002060"/>
              </a:buClr>
            </a:pPr>
            <a:r>
              <a:rPr lang="en-US" altLang="en-US" sz="2200" dirty="0" smtClean="0">
                <a:latin typeface="+mj-lt"/>
                <a:ea typeface="+mj-ea"/>
                <a:cs typeface="Trebuchet MS"/>
              </a:rPr>
              <a:t>102 Official Campaign Partners</a:t>
            </a:r>
            <a:endParaRPr lang="en-US" altLang="en-US" sz="2200" dirty="0">
              <a:latin typeface="+mj-lt"/>
              <a:ea typeface="+mj-ea"/>
              <a:cs typeface="Trebuchet MS"/>
            </a:endParaRPr>
          </a:p>
          <a:p>
            <a:pPr>
              <a:lnSpc>
                <a:spcPct val="90000"/>
              </a:lnSpc>
              <a:spcBef>
                <a:spcPts val="1000"/>
              </a:spcBef>
              <a:spcAft>
                <a:spcPts val="1800"/>
              </a:spcAft>
              <a:buClr>
                <a:srgbClr val="002060"/>
              </a:buClr>
            </a:pPr>
            <a:r>
              <a:rPr lang="en-US" altLang="en-US" sz="2200" dirty="0" smtClean="0">
                <a:latin typeface="+mj-lt"/>
                <a:ea typeface="+mj-ea"/>
                <a:cs typeface="Trebuchet MS"/>
              </a:rPr>
              <a:t>1,1 </a:t>
            </a:r>
            <a:r>
              <a:rPr lang="en-US" altLang="en-US" sz="2200" dirty="0">
                <a:latin typeface="+mj-lt"/>
                <a:ea typeface="+mj-ea"/>
                <a:cs typeface="Trebuchet MS"/>
              </a:rPr>
              <a:t>million information products distributed </a:t>
            </a:r>
          </a:p>
          <a:p>
            <a:pPr>
              <a:lnSpc>
                <a:spcPct val="90000"/>
              </a:lnSpc>
              <a:spcBef>
                <a:spcPts val="1000"/>
              </a:spcBef>
              <a:spcAft>
                <a:spcPts val="1800"/>
              </a:spcAft>
              <a:buClr>
                <a:srgbClr val="002060"/>
              </a:buClr>
            </a:pPr>
            <a:r>
              <a:rPr lang="en-US" altLang="en-US" sz="2200" dirty="0" smtClean="0">
                <a:latin typeface="+mj-lt"/>
                <a:ea typeface="+mj-ea"/>
                <a:cs typeface="Trebuchet MS"/>
              </a:rPr>
              <a:t>400 000 </a:t>
            </a:r>
            <a:r>
              <a:rPr lang="en-US" altLang="en-US" sz="2200" dirty="0">
                <a:latin typeface="+mj-lt"/>
                <a:ea typeface="+mj-ea"/>
                <a:cs typeface="Trebuchet MS"/>
              </a:rPr>
              <a:t>promotional items distributed</a:t>
            </a:r>
          </a:p>
          <a:p>
            <a:pPr>
              <a:lnSpc>
                <a:spcPct val="90000"/>
              </a:lnSpc>
              <a:spcBef>
                <a:spcPts val="1000"/>
              </a:spcBef>
              <a:spcAft>
                <a:spcPts val="1800"/>
              </a:spcAft>
              <a:buClr>
                <a:srgbClr val="002060"/>
              </a:buClr>
            </a:pPr>
            <a:r>
              <a:rPr lang="en-US" altLang="en-US" sz="2200" dirty="0" smtClean="0">
                <a:latin typeface="+mj-lt"/>
                <a:ea typeface="+mj-ea"/>
                <a:cs typeface="Trebuchet MS"/>
              </a:rPr>
              <a:t>25 </a:t>
            </a:r>
            <a:r>
              <a:rPr lang="en-US" altLang="en-US" sz="2200" dirty="0">
                <a:latin typeface="+mj-lt"/>
                <a:ea typeface="+mj-ea"/>
                <a:cs typeface="Trebuchet MS"/>
              </a:rPr>
              <a:t>languages for web and publications</a:t>
            </a:r>
          </a:p>
          <a:p>
            <a:pPr>
              <a:lnSpc>
                <a:spcPct val="90000"/>
              </a:lnSpc>
              <a:spcBef>
                <a:spcPts val="1000"/>
              </a:spcBef>
              <a:spcAft>
                <a:spcPts val="1800"/>
              </a:spcAft>
              <a:buClr>
                <a:srgbClr val="002060"/>
              </a:buClr>
            </a:pPr>
            <a:r>
              <a:rPr lang="de-DE" altLang="en-US" sz="2200" dirty="0" smtClean="0">
                <a:latin typeface="+mj-lt"/>
                <a:ea typeface="+mj-ea"/>
                <a:cs typeface="Trebuchet MS"/>
              </a:rPr>
              <a:t>1 162 </a:t>
            </a:r>
            <a:r>
              <a:rPr lang="de-DE" altLang="en-US" sz="2200" dirty="0">
                <a:latin typeface="+mj-lt"/>
                <a:ea typeface="+mj-ea"/>
                <a:cs typeface="Trebuchet MS"/>
              </a:rPr>
              <a:t>media clippings</a:t>
            </a:r>
          </a:p>
          <a:p>
            <a:pPr>
              <a:lnSpc>
                <a:spcPct val="90000"/>
              </a:lnSpc>
              <a:spcBef>
                <a:spcPts val="1000"/>
              </a:spcBef>
              <a:spcAft>
                <a:spcPts val="1800"/>
              </a:spcAft>
              <a:buClr>
                <a:srgbClr val="002060"/>
              </a:buClr>
            </a:pPr>
            <a:r>
              <a:rPr lang="de-DE" altLang="en-US" sz="2200" dirty="0" smtClean="0">
                <a:latin typeface="+mj-lt"/>
                <a:ea typeface="+mj-ea"/>
                <a:cs typeface="Trebuchet MS"/>
              </a:rPr>
              <a:t>365 </a:t>
            </a:r>
            <a:r>
              <a:rPr lang="de-DE" altLang="en-US" sz="2200" dirty="0">
                <a:latin typeface="+mj-lt"/>
                <a:ea typeface="+mj-ea"/>
                <a:cs typeface="Trebuchet MS"/>
              </a:rPr>
              <a:t>000 web visits</a:t>
            </a:r>
          </a:p>
        </p:txBody>
      </p:sp>
    </p:spTree>
    <p:extLst>
      <p:ext uri="{BB962C8B-B14F-4D97-AF65-F5344CB8AC3E}">
        <p14:creationId xmlns:p14="http://schemas.microsoft.com/office/powerpoint/2010/main" val="786953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95536" y="2564904"/>
            <a:ext cx="8193966" cy="9288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1" i="0" kern="1200" baseline="0">
                <a:solidFill>
                  <a:schemeClr val="tx2"/>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3600" dirty="0" smtClean="0"/>
              <a:t>Forthcoming events</a:t>
            </a:r>
            <a:r>
              <a:rPr lang="en-GB" sz="2800" dirty="0" smtClean="0"/>
              <a:t/>
            </a:r>
            <a:br>
              <a:rPr lang="en-GB" sz="2800" dirty="0" smtClean="0"/>
            </a:br>
            <a:r>
              <a:rPr lang="en-GB" sz="2600" dirty="0" smtClean="0"/>
              <a:t>EU-OSHA Healthy Workplaces Campaign 2014-15</a:t>
            </a:r>
            <a:endParaRPr lang="en-GB" sz="2600" dirty="0"/>
          </a:p>
        </p:txBody>
      </p:sp>
    </p:spTree>
    <p:extLst>
      <p:ext uri="{BB962C8B-B14F-4D97-AF65-F5344CB8AC3E}">
        <p14:creationId xmlns:p14="http://schemas.microsoft.com/office/powerpoint/2010/main" val="11607542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European Week </a:t>
            </a:r>
            <a:endParaRPr lang="en-GB" sz="2800" dirty="0"/>
          </a:p>
        </p:txBody>
      </p:sp>
      <p:sp>
        <p:nvSpPr>
          <p:cNvPr id="3" name="Content Placeholder 2"/>
          <p:cNvSpPr>
            <a:spLocks noGrp="1"/>
          </p:cNvSpPr>
          <p:nvPr>
            <p:ph sz="half" idx="1"/>
          </p:nvPr>
        </p:nvSpPr>
        <p:spPr>
          <a:xfrm>
            <a:off x="450000" y="1116000"/>
            <a:ext cx="4338024" cy="4860000"/>
          </a:xfrm>
        </p:spPr>
        <p:txBody>
          <a:bodyPr/>
          <a:lstStyle/>
          <a:p>
            <a:r>
              <a:rPr lang="en-GB" altLang="en-US" sz="2000" dirty="0"/>
              <a:t>Hundreds of Campaign events all around Europe</a:t>
            </a:r>
          </a:p>
          <a:p>
            <a:pPr lvl="1"/>
            <a:r>
              <a:rPr lang="en-GB" altLang="en-US" dirty="0"/>
              <a:t>Conferences, workshops, trainings, exhibitions, etc.</a:t>
            </a:r>
          </a:p>
          <a:p>
            <a:endParaRPr lang="en-GB" dirty="0"/>
          </a:p>
        </p:txBody>
      </p:sp>
      <p:pic>
        <p:nvPicPr>
          <p:cNvPr id="8194" name="Picture 2" descr="Branding of the EU-OSHA Campaign on stress manag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6420" y="-307078"/>
            <a:ext cx="3088397" cy="462487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r. Bendik, Confederation of Trade Unions presenting the role of the worker’s in new EU-OSHA campaign"/>
          <p:cNvPicPr>
            <a:picLocks noChangeAspect="1" noChangeArrowheads="1"/>
          </p:cNvPicPr>
          <p:nvPr/>
        </p:nvPicPr>
        <p:blipFill rotWithShape="1">
          <a:blip r:embed="rId4">
            <a:extLst>
              <a:ext uri="{28A0092B-C50C-407E-A947-70E740481C1C}">
                <a14:useLocalDpi xmlns:a14="http://schemas.microsoft.com/office/drawing/2010/main" val="0"/>
              </a:ext>
            </a:extLst>
          </a:blip>
          <a:srcRect t="16279"/>
          <a:stretch/>
        </p:blipFill>
        <p:spPr bwMode="auto">
          <a:xfrm>
            <a:off x="-11604" y="4265677"/>
            <a:ext cx="4882414" cy="25923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0810" y="3717032"/>
            <a:ext cx="4273190" cy="3206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K45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04" y="2492896"/>
            <a:ext cx="5591716" cy="1799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41951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sz="2800" dirty="0" smtClean="0"/>
              <a:t>Healthy Workplaces Summit 2015</a:t>
            </a:r>
            <a:endParaRPr lang="en-GB" sz="28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39" y="908720"/>
            <a:ext cx="7771843" cy="5767004"/>
          </a:xfrm>
          <a:prstGeom prst="rect">
            <a:avLst/>
          </a:prstGeom>
        </p:spPr>
      </p:pic>
    </p:spTree>
    <p:extLst>
      <p:ext uri="{BB962C8B-B14F-4D97-AF65-F5344CB8AC3E}">
        <p14:creationId xmlns:p14="http://schemas.microsoft.com/office/powerpoint/2010/main" val="6023197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ChangeArrowheads="1"/>
          </p:cNvSpPr>
          <p:nvPr/>
        </p:nvSpPr>
        <p:spPr bwMode="auto">
          <a:xfrm>
            <a:off x="1159519" y="2708920"/>
            <a:ext cx="3888432"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ts val="600"/>
              </a:spcAft>
            </a:pPr>
            <a:r>
              <a:rPr lang="en-GB" sz="3200" b="1" dirty="0" smtClean="0">
                <a:solidFill>
                  <a:srgbClr val="003399"/>
                </a:solidFill>
                <a:latin typeface="Verdana" pitchFamily="34" charset="0"/>
              </a:rPr>
              <a:t>Thank You!</a:t>
            </a:r>
            <a:endParaRPr lang="en-GB" sz="3200" b="1" dirty="0">
              <a:solidFill>
                <a:srgbClr val="003399"/>
              </a:solidFill>
              <a:latin typeface="Verdana" pitchFamily="34" charset="0"/>
            </a:endParaRPr>
          </a:p>
          <a:p>
            <a:pPr fontAlgn="base">
              <a:spcBef>
                <a:spcPct val="0"/>
              </a:spcBef>
              <a:spcAft>
                <a:spcPct val="0"/>
              </a:spcAft>
            </a:pPr>
            <a:endParaRPr lang="en-GB" sz="2200" b="1" dirty="0" smtClean="0">
              <a:solidFill>
                <a:srgbClr val="000000"/>
              </a:solidFill>
              <a:latin typeface="Verdana"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070" y="692696"/>
            <a:ext cx="3516752" cy="4662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p:cNvSpPr>
            <a:spLocks noChangeArrowheads="1"/>
          </p:cNvSpPr>
          <p:nvPr/>
        </p:nvSpPr>
        <p:spPr bwMode="auto">
          <a:xfrm>
            <a:off x="251520" y="4946612"/>
            <a:ext cx="5280246"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ts val="600"/>
              </a:spcAft>
            </a:pPr>
            <a:endParaRPr lang="pt-BR" b="1" dirty="0" smtClean="0">
              <a:solidFill>
                <a:srgbClr val="000000"/>
              </a:solidFill>
              <a:latin typeface="Verdana" pitchFamily="34" charset="0"/>
            </a:endParaRPr>
          </a:p>
          <a:p>
            <a:pPr algn="ctr" fontAlgn="base">
              <a:spcBef>
                <a:spcPct val="0"/>
              </a:spcBef>
              <a:spcAft>
                <a:spcPts val="600"/>
              </a:spcAft>
            </a:pPr>
            <a:r>
              <a:rPr lang="pt-BR" sz="2400" b="1" dirty="0" smtClean="0">
                <a:solidFill>
                  <a:srgbClr val="000000"/>
                </a:solidFill>
                <a:latin typeface="Verdana" pitchFamily="34" charset="0"/>
                <a:hlinkClick r:id="rId4"/>
              </a:rPr>
              <a:t>www.healthy-workplaces.eu</a:t>
            </a:r>
            <a:r>
              <a:rPr lang="pt-BR" sz="2400" b="1" dirty="0">
                <a:solidFill>
                  <a:srgbClr val="000000"/>
                </a:solidFill>
                <a:latin typeface="Verdana" pitchFamily="34" charset="0"/>
              </a:rPr>
              <a:t> </a:t>
            </a:r>
            <a:endParaRPr lang="pt-BR" sz="2400" b="1" dirty="0" smtClean="0">
              <a:solidFill>
                <a:srgbClr val="000000"/>
              </a:solidFill>
              <a:latin typeface="Verdana" pitchFamily="34" charset="0"/>
            </a:endParaRPr>
          </a:p>
          <a:p>
            <a:pPr fontAlgn="base">
              <a:spcBef>
                <a:spcPct val="0"/>
              </a:spcBef>
              <a:spcAft>
                <a:spcPct val="0"/>
              </a:spcAft>
            </a:pPr>
            <a:endParaRPr lang="en-GB" sz="2200" b="1" dirty="0" smtClean="0">
              <a:solidFill>
                <a:srgbClr val="000000"/>
              </a:solidFill>
              <a:latin typeface="Verdana" pitchFamily="34" charset="0"/>
            </a:endParaRPr>
          </a:p>
        </p:txBody>
      </p:sp>
    </p:spTree>
    <p:extLst>
      <p:ext uri="{BB962C8B-B14F-4D97-AF65-F5344CB8AC3E}">
        <p14:creationId xmlns:p14="http://schemas.microsoft.com/office/powerpoint/2010/main" val="13383065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0157"/>
            <a:ext cx="8586496" cy="489600"/>
          </a:xfrm>
        </p:spPr>
        <p:txBody>
          <a:bodyPr/>
          <a:lstStyle/>
          <a:p>
            <a:r>
              <a:rPr lang="en-GB" sz="2800" dirty="0" smtClean="0"/>
              <a:t>ESENER-2  – </a:t>
            </a:r>
            <a:r>
              <a:rPr lang="en-US" sz="2800" dirty="0" smtClean="0"/>
              <a:t>Risk </a:t>
            </a:r>
            <a:r>
              <a:rPr lang="en-US" sz="2800" dirty="0"/>
              <a:t>factors present in the establishment (% establishments, EU-28</a:t>
            </a:r>
            <a:r>
              <a:rPr lang="en-US" sz="2800" dirty="0" smtClean="0"/>
              <a:t>) </a:t>
            </a:r>
            <a:r>
              <a:rPr lang="es-ES" sz="2800" b="0" dirty="0"/>
              <a:t/>
            </a:r>
            <a:br>
              <a:rPr lang="es-ES" sz="2800" b="0" dirty="0"/>
            </a:br>
            <a:endParaRPr lang="en-GB" sz="2800" dirty="0">
              <a:solidFill>
                <a:srgbClr val="FF0000"/>
              </a:solidFill>
            </a:endParaRPr>
          </a:p>
        </p:txBody>
      </p:sp>
      <p:sp>
        <p:nvSpPr>
          <p:cNvPr id="5" name="Content Placeholder 2"/>
          <p:cNvSpPr>
            <a:spLocks noGrp="1"/>
          </p:cNvSpPr>
          <p:nvPr>
            <p:ph idx="1"/>
          </p:nvPr>
        </p:nvSpPr>
        <p:spPr>
          <a:xfrm>
            <a:off x="179512" y="980728"/>
            <a:ext cx="8568952" cy="5328592"/>
          </a:xfrm>
        </p:spPr>
        <p:txBody>
          <a:bodyPr>
            <a:normAutofit/>
          </a:bodyPr>
          <a:lstStyle/>
          <a:p>
            <a:pPr lvl="2"/>
            <a:endParaRPr lang="en-GB" sz="2100" dirty="0" smtClean="0"/>
          </a:p>
          <a:p>
            <a:pPr marL="432000" lvl="2" indent="0">
              <a:buNone/>
            </a:pPr>
            <a:endParaRPr lang="en-GB" sz="2100" dirty="0"/>
          </a:p>
          <a:p>
            <a:pPr marL="252000" lvl="1" indent="0">
              <a:buNone/>
            </a:pPr>
            <a:endParaRPr lang="en-GB" sz="2200" dirty="0" smtClean="0"/>
          </a:p>
          <a:p>
            <a:pPr marL="252000" lvl="1" indent="0">
              <a:buNone/>
            </a:pPr>
            <a:endParaRPr lang="en-GB" sz="2200" dirty="0"/>
          </a:p>
          <a:p>
            <a:pPr marL="252000" lvl="1" indent="0">
              <a:buNone/>
            </a:pPr>
            <a:endParaRPr lang="en-GB" sz="2200" dirty="0" smtClean="0"/>
          </a:p>
          <a:p>
            <a:pPr marL="252000" lvl="1" indent="0">
              <a:buNone/>
            </a:pPr>
            <a:endParaRPr lang="en-GB" sz="2200" dirty="0"/>
          </a:p>
          <a:p>
            <a:pPr marL="252000" lvl="1" indent="0">
              <a:buNone/>
            </a:pPr>
            <a:endParaRPr lang="en-GB" sz="2200" dirty="0" smtClean="0"/>
          </a:p>
          <a:p>
            <a:pPr marL="252000" lvl="1" indent="0">
              <a:buNone/>
            </a:pPr>
            <a:endParaRPr lang="en-GB" sz="2200" dirty="0"/>
          </a:p>
          <a:p>
            <a:pPr marL="252000" lvl="1" indent="0">
              <a:buNone/>
            </a:pPr>
            <a:endParaRPr lang="es-ES" sz="2200" dirty="0" smtClean="0"/>
          </a:p>
          <a:p>
            <a:pPr marL="252000" lvl="1" indent="0">
              <a:buNone/>
            </a:pPr>
            <a:endParaRPr lang="es-ES" sz="2200" dirty="0"/>
          </a:p>
          <a:p>
            <a:pPr marL="252000" lvl="1" indent="0">
              <a:buNone/>
            </a:pPr>
            <a:endParaRPr lang="en-GB" sz="2200" dirty="0" smtClean="0"/>
          </a:p>
          <a:p>
            <a:pPr marL="252000" lvl="1" indent="0">
              <a:buNone/>
            </a:pPr>
            <a:endParaRPr lang="en-GB" sz="2200" dirty="0"/>
          </a:p>
        </p:txBody>
      </p:sp>
      <p:sp>
        <p:nvSpPr>
          <p:cNvPr id="4" name="Rectangle 3"/>
          <p:cNvSpPr/>
          <p:nvPr/>
        </p:nvSpPr>
        <p:spPr>
          <a:xfrm>
            <a:off x="683568" y="5600853"/>
            <a:ext cx="6984776" cy="492443"/>
          </a:xfrm>
          <a:prstGeom prst="rect">
            <a:avLst/>
          </a:prstGeom>
        </p:spPr>
        <p:txBody>
          <a:bodyPr wrap="square">
            <a:spAutoFit/>
          </a:bodyPr>
          <a:lstStyle/>
          <a:p>
            <a:pPr algn="just">
              <a:spcBef>
                <a:spcPts val="600"/>
              </a:spcBef>
              <a:spcAft>
                <a:spcPts val="600"/>
              </a:spcAft>
            </a:pPr>
            <a:r>
              <a:rPr lang="en-GB" sz="800" dirty="0">
                <a:latin typeface="Arial" panose="020B0604020202020204" pitchFamily="34" charset="0"/>
                <a:ea typeface="Times New Roman" panose="02020603050405020304" pitchFamily="18" charset="0"/>
                <a:cs typeface="Times New Roman" panose="02020603050405020304" pitchFamily="18" charset="0"/>
              </a:rPr>
              <a:t>Base: all establishments in the EU-28. </a:t>
            </a:r>
          </a:p>
          <a:p>
            <a:pPr algn="just">
              <a:spcBef>
                <a:spcPts val="600"/>
              </a:spcBef>
              <a:spcAft>
                <a:spcPts val="600"/>
              </a:spcAft>
            </a:pPr>
            <a:r>
              <a:rPr lang="en-GB" sz="800" dirty="0">
                <a:latin typeface="Arial" panose="020B0604020202020204" pitchFamily="34" charset="0"/>
                <a:ea typeface="Times New Roman" panose="02020603050405020304" pitchFamily="18" charset="0"/>
                <a:cs typeface="Times New Roman" panose="02020603050405020304" pitchFamily="18" charset="0"/>
              </a:rPr>
              <a:t>Note: psychosocial risk factors shaded in </a:t>
            </a:r>
            <a:r>
              <a:rPr lang="en-GB" sz="800" dirty="0" smtClean="0">
                <a:latin typeface="Arial" panose="020B0604020202020204" pitchFamily="34" charset="0"/>
                <a:ea typeface="Times New Roman" panose="02020603050405020304" pitchFamily="18" charset="0"/>
                <a:cs typeface="Times New Roman" panose="02020603050405020304" pitchFamily="18" charset="0"/>
              </a:rPr>
              <a:t>green. </a:t>
            </a:r>
            <a:endParaRPr lang="en-GB" sz="800" dirty="0">
              <a:effectLst/>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8" name="Chart 7"/>
          <p:cNvGraphicFramePr>
            <a:graphicFrameLocks/>
          </p:cNvGraphicFramePr>
          <p:nvPr>
            <p:extLst/>
          </p:nvPr>
        </p:nvGraphicFramePr>
        <p:xfrm>
          <a:off x="323528" y="1196752"/>
          <a:ext cx="8208912" cy="43204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494047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000" y="180000"/>
            <a:ext cx="8586496" cy="489600"/>
          </a:xfrm>
        </p:spPr>
        <p:txBody>
          <a:bodyPr/>
          <a:lstStyle/>
          <a:p>
            <a:r>
              <a:rPr lang="en-US" dirty="0" smtClean="0"/>
              <a:t>ESENER-2 </a:t>
            </a:r>
            <a:r>
              <a:rPr lang="en-US" dirty="0"/>
              <a:t>- Difficulties in addressing psychosocial risks, by establishment size (% establishments, EU-28</a:t>
            </a:r>
            <a:r>
              <a:rPr lang="en-US" dirty="0" smtClean="0"/>
              <a:t>)</a:t>
            </a:r>
            <a:endParaRPr lang="en-GB" dirty="0">
              <a:solidFill>
                <a:srgbClr val="FF0000"/>
              </a:solidFill>
            </a:endParaRPr>
          </a:p>
        </p:txBody>
      </p:sp>
      <p:sp>
        <p:nvSpPr>
          <p:cNvPr id="5" name="Content Placeholder 2"/>
          <p:cNvSpPr>
            <a:spLocks noGrp="1"/>
          </p:cNvSpPr>
          <p:nvPr>
            <p:ph idx="1"/>
          </p:nvPr>
        </p:nvSpPr>
        <p:spPr>
          <a:xfrm>
            <a:off x="179512" y="980728"/>
            <a:ext cx="8568952" cy="5328592"/>
          </a:xfrm>
        </p:spPr>
        <p:txBody>
          <a:bodyPr>
            <a:normAutofit/>
          </a:bodyPr>
          <a:lstStyle/>
          <a:p>
            <a:pPr marL="432000" lvl="2" indent="0">
              <a:buNone/>
            </a:pPr>
            <a:endParaRPr lang="en-GB" sz="2100" dirty="0" smtClean="0"/>
          </a:p>
          <a:p>
            <a:pPr marL="432000" lvl="2" indent="0">
              <a:buNone/>
            </a:pPr>
            <a:endParaRPr lang="en-GB" sz="2100" dirty="0"/>
          </a:p>
          <a:p>
            <a:pPr marL="252000" lvl="1" indent="0">
              <a:buNone/>
            </a:pPr>
            <a:endParaRPr lang="en-GB" sz="2200" dirty="0" smtClean="0"/>
          </a:p>
          <a:p>
            <a:pPr marL="252000" lvl="1" indent="0">
              <a:buNone/>
            </a:pPr>
            <a:endParaRPr lang="en-GB" sz="2200" dirty="0"/>
          </a:p>
          <a:p>
            <a:pPr marL="252000" lvl="1" indent="0">
              <a:buNone/>
            </a:pPr>
            <a:endParaRPr lang="en-GB" sz="2200" dirty="0" smtClean="0"/>
          </a:p>
          <a:p>
            <a:pPr marL="252000" lvl="1" indent="0">
              <a:buNone/>
            </a:pPr>
            <a:endParaRPr lang="en-GB" sz="2200" dirty="0"/>
          </a:p>
          <a:p>
            <a:pPr marL="252000" lvl="1" indent="0">
              <a:buNone/>
            </a:pPr>
            <a:endParaRPr lang="en-GB" sz="2200" dirty="0" smtClean="0"/>
          </a:p>
          <a:p>
            <a:pPr marL="252000" lvl="1" indent="0">
              <a:buNone/>
            </a:pPr>
            <a:endParaRPr lang="en-GB" sz="2200" dirty="0"/>
          </a:p>
          <a:p>
            <a:pPr marL="252000" lvl="1" indent="0">
              <a:buNone/>
            </a:pPr>
            <a:endParaRPr lang="es-ES" sz="2200" dirty="0" smtClean="0"/>
          </a:p>
          <a:p>
            <a:pPr marL="252000" lvl="1" indent="0">
              <a:buNone/>
            </a:pPr>
            <a:endParaRPr lang="es-ES" sz="2200" dirty="0"/>
          </a:p>
          <a:p>
            <a:pPr marL="252000" lvl="1" indent="0">
              <a:buNone/>
            </a:pPr>
            <a:endParaRPr lang="en-GB" sz="2200" dirty="0" smtClean="0"/>
          </a:p>
          <a:p>
            <a:pPr marL="252000" lvl="1" indent="0">
              <a:buNone/>
            </a:pPr>
            <a:endParaRPr lang="en-GB" sz="2200" dirty="0"/>
          </a:p>
        </p:txBody>
      </p:sp>
      <p:sp>
        <p:nvSpPr>
          <p:cNvPr id="3" name="Rectangle 2"/>
          <p:cNvSpPr/>
          <p:nvPr/>
        </p:nvSpPr>
        <p:spPr>
          <a:xfrm>
            <a:off x="611560" y="5631051"/>
            <a:ext cx="7560840" cy="246221"/>
          </a:xfrm>
          <a:prstGeom prst="rect">
            <a:avLst/>
          </a:prstGeom>
        </p:spPr>
        <p:txBody>
          <a:bodyPr wrap="square">
            <a:spAutoFit/>
          </a:bodyPr>
          <a:lstStyle/>
          <a:p>
            <a:pPr algn="just">
              <a:spcBef>
                <a:spcPts val="600"/>
              </a:spcBef>
              <a:spcAft>
                <a:spcPts val="600"/>
              </a:spcAft>
            </a:pPr>
            <a:r>
              <a:rPr lang="en-GB" sz="1000" dirty="0"/>
              <a:t>Base: establishments in the EU-28 that report at least one psychosocial risk factor to be present in their establishments. </a:t>
            </a:r>
            <a:endParaRPr lang="en-GB" sz="1000" dirty="0">
              <a:effectLst/>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6" name="Chart 5"/>
          <p:cNvGraphicFramePr>
            <a:graphicFrameLocks/>
          </p:cNvGraphicFramePr>
          <p:nvPr>
            <p:extLst/>
          </p:nvPr>
        </p:nvGraphicFramePr>
        <p:xfrm>
          <a:off x="278507" y="1340768"/>
          <a:ext cx="7722400" cy="41764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652344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94776" y="188640"/>
            <a:ext cx="8298464" cy="489600"/>
          </a:xfr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spcAft>
                <a:spcPts val="1200"/>
              </a:spcAft>
            </a:pPr>
            <a:r>
              <a:rPr lang="en-GB" altLang="en-US" sz="2800" dirty="0" smtClean="0">
                <a:cs typeface="Trebuchet MS" pitchFamily="34" charset="0"/>
              </a:rPr>
              <a:t>Management of stress and psychosocial risks </a:t>
            </a:r>
          </a:p>
        </p:txBody>
      </p:sp>
      <p:sp>
        <p:nvSpPr>
          <p:cNvPr id="292867" name="Rectangle 3"/>
          <p:cNvSpPr>
            <a:spLocks noGrp="1" noChangeArrowheads="1"/>
          </p:cNvSpPr>
          <p:nvPr>
            <p:ph sz="half" idx="1"/>
          </p:nvPr>
        </p:nvSpPr>
        <p:spPr>
          <a:xfrm>
            <a:off x="395536" y="980728"/>
            <a:ext cx="8496944" cy="5040560"/>
          </a:xfrm>
        </p:spPr>
        <p:txBody>
          <a:bodyPr rtlCol="0">
            <a:normAutofit/>
          </a:bodyPr>
          <a:lstStyle/>
          <a:p>
            <a:pPr>
              <a:spcAft>
                <a:spcPts val="600"/>
              </a:spcAft>
              <a:buClr>
                <a:srgbClr val="003399"/>
              </a:buClr>
              <a:defRPr/>
            </a:pPr>
            <a:r>
              <a:rPr lang="en-GB" b="0" dirty="0" smtClean="0">
                <a:solidFill>
                  <a:srgbClr val="003399"/>
                </a:solidFill>
              </a:rPr>
              <a:t>ESENER survey: </a:t>
            </a:r>
            <a:r>
              <a:rPr lang="en-GB" dirty="0" smtClean="0">
                <a:solidFill>
                  <a:srgbClr val="003399"/>
                </a:solidFill>
              </a:rPr>
              <a:t>79</a:t>
            </a:r>
            <a:r>
              <a:rPr lang="en-GB" dirty="0">
                <a:solidFill>
                  <a:srgbClr val="003399"/>
                </a:solidFill>
              </a:rPr>
              <a:t>%</a:t>
            </a:r>
            <a:r>
              <a:rPr lang="en-GB" b="0" dirty="0">
                <a:solidFill>
                  <a:srgbClr val="003399"/>
                </a:solidFill>
              </a:rPr>
              <a:t> of European managers concerned about stress at work</a:t>
            </a:r>
          </a:p>
          <a:p>
            <a:pPr marL="0" indent="0">
              <a:buClr>
                <a:srgbClr val="003399"/>
              </a:buClr>
              <a:buNone/>
              <a:defRPr/>
            </a:pPr>
            <a:r>
              <a:rPr lang="en-GB" sz="2000" dirty="0" smtClean="0">
                <a:solidFill>
                  <a:srgbClr val="003399"/>
                </a:solidFill>
              </a:rPr>
              <a:t>    - </a:t>
            </a:r>
            <a:r>
              <a:rPr lang="en-GB" sz="1600" dirty="0" smtClean="0">
                <a:solidFill>
                  <a:srgbClr val="003399"/>
                </a:solidFill>
              </a:rPr>
              <a:t>less </a:t>
            </a:r>
            <a:r>
              <a:rPr lang="en-GB" sz="1600" dirty="0">
                <a:solidFill>
                  <a:srgbClr val="003399"/>
                </a:solidFill>
              </a:rPr>
              <a:t>than 30% </a:t>
            </a:r>
            <a:r>
              <a:rPr lang="en-GB" sz="1600" b="0" dirty="0">
                <a:solidFill>
                  <a:srgbClr val="003399"/>
                </a:solidFill>
              </a:rPr>
              <a:t>establishments have procedures in place to deal with </a:t>
            </a:r>
            <a:r>
              <a:rPr lang="en-GB" sz="1600" b="0" dirty="0" smtClean="0">
                <a:solidFill>
                  <a:srgbClr val="003399"/>
                </a:solidFill>
              </a:rPr>
              <a:t>  </a:t>
            </a:r>
          </a:p>
          <a:p>
            <a:pPr marL="0" indent="0">
              <a:spcBef>
                <a:spcPts val="0"/>
              </a:spcBef>
              <a:spcAft>
                <a:spcPts val="600"/>
              </a:spcAft>
              <a:buClr>
                <a:srgbClr val="003399"/>
              </a:buClr>
              <a:buNone/>
              <a:defRPr/>
            </a:pPr>
            <a:r>
              <a:rPr lang="en-GB" sz="1600" b="0" dirty="0" smtClean="0">
                <a:solidFill>
                  <a:srgbClr val="003399"/>
                </a:solidFill>
              </a:rPr>
              <a:t>       stress</a:t>
            </a:r>
            <a:r>
              <a:rPr lang="en-GB" sz="1600" b="0" dirty="0">
                <a:solidFill>
                  <a:srgbClr val="003399"/>
                </a:solidFill>
              </a:rPr>
              <a:t>, workplace violence and </a:t>
            </a:r>
            <a:r>
              <a:rPr lang="en-GB" sz="1600" b="0" dirty="0" smtClean="0">
                <a:solidFill>
                  <a:srgbClr val="003399"/>
                </a:solidFill>
              </a:rPr>
              <a:t>harassment</a:t>
            </a:r>
          </a:p>
          <a:p>
            <a:pPr marL="0" indent="0">
              <a:buClr>
                <a:srgbClr val="003399"/>
              </a:buClr>
              <a:buNone/>
              <a:defRPr/>
            </a:pPr>
            <a:r>
              <a:rPr lang="en-GB" sz="1600" dirty="0" smtClean="0">
                <a:solidFill>
                  <a:srgbClr val="003399"/>
                </a:solidFill>
              </a:rPr>
              <a:t>    - 42</a:t>
            </a:r>
            <a:r>
              <a:rPr lang="en-GB" sz="1600" dirty="0">
                <a:solidFill>
                  <a:srgbClr val="003399"/>
                </a:solidFill>
              </a:rPr>
              <a:t>%</a:t>
            </a:r>
            <a:r>
              <a:rPr lang="en-GB" sz="1600" b="0" dirty="0">
                <a:solidFill>
                  <a:srgbClr val="003399"/>
                </a:solidFill>
              </a:rPr>
              <a:t> managers consider it more difficult to manage psychosocial risks </a:t>
            </a:r>
            <a:endParaRPr lang="en-GB" sz="1600" b="0" dirty="0" smtClean="0">
              <a:solidFill>
                <a:srgbClr val="003399"/>
              </a:solidFill>
            </a:endParaRPr>
          </a:p>
          <a:p>
            <a:pPr marL="0" indent="0">
              <a:spcBef>
                <a:spcPts val="0"/>
              </a:spcBef>
              <a:buClr>
                <a:srgbClr val="003399"/>
              </a:buClr>
              <a:buNone/>
              <a:defRPr/>
            </a:pPr>
            <a:r>
              <a:rPr lang="en-GB" sz="1600" b="0" dirty="0" smtClean="0">
                <a:solidFill>
                  <a:srgbClr val="003399"/>
                </a:solidFill>
              </a:rPr>
              <a:t>       than </a:t>
            </a:r>
            <a:r>
              <a:rPr lang="en-GB" sz="1600" b="0" dirty="0">
                <a:solidFill>
                  <a:srgbClr val="003399"/>
                </a:solidFill>
              </a:rPr>
              <a:t>more ‘traditional’ OSH </a:t>
            </a:r>
            <a:r>
              <a:rPr lang="en-GB" sz="1600" b="0" dirty="0" smtClean="0">
                <a:solidFill>
                  <a:srgbClr val="003399"/>
                </a:solidFill>
              </a:rPr>
              <a:t>risks</a:t>
            </a:r>
          </a:p>
          <a:p>
            <a:pPr>
              <a:spcAft>
                <a:spcPts val="600"/>
              </a:spcAft>
              <a:buClr>
                <a:srgbClr val="003399"/>
              </a:buClr>
              <a:defRPr/>
            </a:pPr>
            <a:endParaRPr lang="en-GB" sz="2000" dirty="0" smtClean="0">
              <a:solidFill>
                <a:srgbClr val="064B7C"/>
              </a:solidFill>
            </a:endParaRPr>
          </a:p>
          <a:p>
            <a:pPr marL="252000" indent="-252000" eaLnBrk="1" fontAlgn="auto" hangingPunct="1">
              <a:lnSpc>
                <a:spcPct val="80000"/>
              </a:lnSpc>
              <a:spcAft>
                <a:spcPts val="0"/>
              </a:spcAft>
              <a:defRPr/>
            </a:pPr>
            <a:endParaRPr lang="en-GB" sz="2000" dirty="0" smtClean="0">
              <a:solidFill>
                <a:srgbClr val="064B7C"/>
              </a:solidFill>
            </a:endParaRPr>
          </a:p>
          <a:p>
            <a:pPr marL="252000" indent="-252000" eaLnBrk="1" fontAlgn="auto" hangingPunct="1">
              <a:lnSpc>
                <a:spcPct val="80000"/>
              </a:lnSpc>
              <a:spcAft>
                <a:spcPts val="0"/>
              </a:spcAft>
              <a:defRPr/>
            </a:pPr>
            <a:endParaRPr lang="en-GB" dirty="0" smtClean="0">
              <a:solidFill>
                <a:srgbClr val="064B7C"/>
              </a:solidFill>
            </a:endParaRPr>
          </a:p>
          <a:p>
            <a:pPr marL="252000" indent="-252000" eaLnBrk="1" fontAlgn="auto" hangingPunct="1">
              <a:lnSpc>
                <a:spcPct val="80000"/>
              </a:lnSpc>
              <a:spcAft>
                <a:spcPts val="0"/>
              </a:spcAft>
              <a:defRPr/>
            </a:pPr>
            <a:endParaRPr lang="en-GB" sz="1600" dirty="0" smtClean="0">
              <a:solidFill>
                <a:srgbClr val="064B7C"/>
              </a:solidFill>
            </a:endParaRPr>
          </a:p>
          <a:p>
            <a:pPr marL="252000" indent="-252000" eaLnBrk="1" fontAlgn="auto" hangingPunct="1">
              <a:lnSpc>
                <a:spcPct val="80000"/>
              </a:lnSpc>
              <a:spcAft>
                <a:spcPts val="0"/>
              </a:spcAft>
              <a:defRPr/>
            </a:pPr>
            <a:endParaRPr lang="en-GB" sz="1600" dirty="0" smtClean="0">
              <a:solidFill>
                <a:srgbClr val="064B7C"/>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339059343"/>
              </p:ext>
            </p:extLst>
          </p:nvPr>
        </p:nvGraphicFramePr>
        <p:xfrm>
          <a:off x="1043359" y="2996952"/>
          <a:ext cx="6373153" cy="3671776"/>
        </p:xfrm>
        <a:graphic>
          <a:graphicData uri="http://schemas.openxmlformats.org/presentationml/2006/ole">
            <mc:AlternateContent xmlns:mc="http://schemas.openxmlformats.org/markup-compatibility/2006">
              <mc:Choice xmlns:v="urn:schemas-microsoft-com:vml" Requires="v">
                <p:oleObj spid="_x0000_s1040" name="Chart" r:id="rId4" imgW="6105347" imgH="3133750" progId="Excel.Chart.8">
                  <p:embed/>
                </p:oleObj>
              </mc:Choice>
              <mc:Fallback>
                <p:oleObj name="Chart" r:id="rId4" imgW="6105347" imgH="3133750"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359" y="2996952"/>
                        <a:ext cx="6373153" cy="3671776"/>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8350441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56546"/>
            <a:ext cx="9018544" cy="489600"/>
          </a:xfrm>
        </p:spPr>
        <p:txBody>
          <a:bodyPr/>
          <a:lstStyle/>
          <a:p>
            <a:r>
              <a:rPr lang="en-GB" sz="2800" noProof="0" dirty="0" smtClean="0"/>
              <a:t>ESENER-2  – Lacking information or adequate preventive tools (% establishments, EU-28)</a:t>
            </a:r>
            <a:r>
              <a:rPr lang="en-GB" sz="2800" b="0" noProof="0" dirty="0" smtClean="0">
                <a:solidFill>
                  <a:srgbClr val="FF0000"/>
                </a:solidFill>
              </a:rPr>
              <a:t/>
            </a:r>
            <a:br>
              <a:rPr lang="en-GB" sz="2800" b="0" noProof="0" dirty="0" smtClean="0">
                <a:solidFill>
                  <a:srgbClr val="FF0000"/>
                </a:solidFill>
              </a:rPr>
            </a:br>
            <a:endParaRPr lang="en-GB" sz="2800" noProof="0" dirty="0">
              <a:solidFill>
                <a:srgbClr val="FF0000"/>
              </a:solidFill>
            </a:endParaRPr>
          </a:p>
        </p:txBody>
      </p:sp>
      <p:sp>
        <p:nvSpPr>
          <p:cNvPr id="5" name="Content Placeholder 2"/>
          <p:cNvSpPr>
            <a:spLocks noGrp="1"/>
          </p:cNvSpPr>
          <p:nvPr>
            <p:ph idx="1"/>
          </p:nvPr>
        </p:nvSpPr>
        <p:spPr>
          <a:xfrm>
            <a:off x="179512" y="980728"/>
            <a:ext cx="8568952" cy="5328592"/>
          </a:xfrm>
        </p:spPr>
        <p:txBody>
          <a:bodyPr>
            <a:normAutofit/>
          </a:bodyPr>
          <a:lstStyle/>
          <a:p>
            <a:pPr lvl="2"/>
            <a:endParaRPr lang="en-GB" sz="2100" noProof="0" dirty="0" smtClean="0"/>
          </a:p>
          <a:p>
            <a:pPr marL="432000" lvl="2" indent="0">
              <a:buNone/>
            </a:pPr>
            <a:endParaRPr lang="en-GB" sz="2100" noProof="0" dirty="0" smtClean="0"/>
          </a:p>
          <a:p>
            <a:pPr marL="252000" lvl="1" indent="0">
              <a:buNone/>
            </a:pPr>
            <a:endParaRPr lang="en-GB" sz="2200" noProof="0" dirty="0" smtClean="0"/>
          </a:p>
          <a:p>
            <a:pPr marL="252000" lvl="1" indent="0">
              <a:buNone/>
            </a:pPr>
            <a:endParaRPr lang="en-GB" sz="2200" noProof="0" dirty="0" smtClean="0"/>
          </a:p>
          <a:p>
            <a:pPr marL="252000" lvl="1" indent="0">
              <a:buNone/>
            </a:pPr>
            <a:endParaRPr lang="en-GB" sz="2200" noProof="0" dirty="0" smtClean="0"/>
          </a:p>
          <a:p>
            <a:pPr marL="252000" lvl="1" indent="0">
              <a:buNone/>
            </a:pPr>
            <a:endParaRPr lang="en-GB" sz="2200" noProof="0" dirty="0" smtClean="0"/>
          </a:p>
          <a:p>
            <a:pPr marL="252000" lvl="1" indent="0">
              <a:buNone/>
            </a:pPr>
            <a:endParaRPr lang="en-GB" sz="2200" noProof="0" dirty="0" smtClean="0"/>
          </a:p>
          <a:p>
            <a:pPr marL="252000" lvl="1" indent="0">
              <a:buNone/>
            </a:pPr>
            <a:endParaRPr lang="en-GB" sz="2200" noProof="0" dirty="0" smtClean="0"/>
          </a:p>
          <a:p>
            <a:pPr marL="252000" lvl="1" indent="0">
              <a:buNone/>
            </a:pPr>
            <a:endParaRPr lang="en-GB" sz="2200" noProof="0" dirty="0" smtClean="0"/>
          </a:p>
          <a:p>
            <a:pPr marL="252000" lvl="1" indent="0">
              <a:buNone/>
            </a:pPr>
            <a:endParaRPr lang="en-GB" sz="2200" noProof="0" dirty="0" smtClean="0"/>
          </a:p>
          <a:p>
            <a:pPr marL="252000" lvl="1" indent="0">
              <a:buNone/>
            </a:pPr>
            <a:endParaRPr lang="en-GB" sz="2200" noProof="0" dirty="0" smtClean="0"/>
          </a:p>
          <a:p>
            <a:pPr marL="252000" lvl="1" indent="0">
              <a:buNone/>
            </a:pPr>
            <a:endParaRPr lang="en-GB" sz="2200" noProof="0" dirty="0"/>
          </a:p>
        </p:txBody>
      </p:sp>
      <p:sp>
        <p:nvSpPr>
          <p:cNvPr id="4" name="Rectangle 3"/>
          <p:cNvSpPr/>
          <p:nvPr/>
        </p:nvSpPr>
        <p:spPr>
          <a:xfrm>
            <a:off x="683568" y="5600853"/>
            <a:ext cx="6984776" cy="492443"/>
          </a:xfrm>
          <a:prstGeom prst="rect">
            <a:avLst/>
          </a:prstGeom>
        </p:spPr>
        <p:txBody>
          <a:bodyPr wrap="square">
            <a:spAutoFit/>
          </a:bodyPr>
          <a:lstStyle/>
          <a:p>
            <a:pPr algn="just">
              <a:spcBef>
                <a:spcPts val="600"/>
              </a:spcBef>
              <a:spcAft>
                <a:spcPts val="600"/>
              </a:spcAft>
            </a:pPr>
            <a:r>
              <a:rPr lang="en-GB" sz="800" dirty="0">
                <a:latin typeface="Arial" panose="020B0604020202020204" pitchFamily="34" charset="0"/>
                <a:ea typeface="Times New Roman" panose="02020603050405020304" pitchFamily="18" charset="0"/>
                <a:cs typeface="Times New Roman" panose="02020603050405020304" pitchFamily="18" charset="0"/>
              </a:rPr>
              <a:t>Base: </a:t>
            </a:r>
            <a:r>
              <a:rPr lang="en-GB" sz="800" dirty="0" smtClean="0">
                <a:latin typeface="Arial" panose="020B0604020202020204" pitchFamily="34" charset="0"/>
                <a:ea typeface="Times New Roman" panose="02020603050405020304" pitchFamily="18" charset="0"/>
                <a:cs typeface="Times New Roman" panose="02020603050405020304" pitchFamily="18" charset="0"/>
              </a:rPr>
              <a:t>establishments </a:t>
            </a:r>
            <a:r>
              <a:rPr lang="en-GB" sz="800" dirty="0">
                <a:latin typeface="Arial" panose="020B0604020202020204" pitchFamily="34" charset="0"/>
                <a:ea typeface="Times New Roman" panose="02020603050405020304" pitchFamily="18" charset="0"/>
                <a:cs typeface="Times New Roman" panose="02020603050405020304" pitchFamily="18" charset="0"/>
              </a:rPr>
              <a:t>in the </a:t>
            </a:r>
            <a:r>
              <a:rPr lang="en-GB" sz="800" dirty="0" smtClean="0">
                <a:latin typeface="Arial" panose="020B0604020202020204" pitchFamily="34" charset="0"/>
                <a:ea typeface="Times New Roman" panose="02020603050405020304" pitchFamily="18" charset="0"/>
                <a:cs typeface="Times New Roman" panose="02020603050405020304" pitchFamily="18" charset="0"/>
              </a:rPr>
              <a:t>EU-28 that report the particular risk to be present. What do they need to tackle stress and other risks. </a:t>
            </a:r>
            <a:endParaRPr lang="en-GB" sz="800" dirty="0">
              <a:latin typeface="Arial" panose="020B0604020202020204" pitchFamily="34" charset="0"/>
              <a:ea typeface="Times New Roman" panose="02020603050405020304" pitchFamily="18" charset="0"/>
              <a:cs typeface="Times New Roman" panose="02020603050405020304" pitchFamily="18" charset="0"/>
            </a:endParaRPr>
          </a:p>
          <a:p>
            <a:pPr algn="just">
              <a:spcBef>
                <a:spcPts val="600"/>
              </a:spcBef>
              <a:spcAft>
                <a:spcPts val="600"/>
              </a:spcAft>
            </a:pPr>
            <a:r>
              <a:rPr lang="en-GB" sz="800" dirty="0">
                <a:latin typeface="Arial" panose="020B0604020202020204" pitchFamily="34" charset="0"/>
                <a:ea typeface="Times New Roman" panose="02020603050405020304" pitchFamily="18" charset="0"/>
                <a:cs typeface="Times New Roman" panose="02020603050405020304" pitchFamily="18" charset="0"/>
              </a:rPr>
              <a:t>Note: psychosocial risk factors shaded in </a:t>
            </a:r>
            <a:r>
              <a:rPr lang="en-GB" sz="800" dirty="0" smtClean="0">
                <a:latin typeface="Arial" panose="020B0604020202020204" pitchFamily="34" charset="0"/>
                <a:ea typeface="Times New Roman" panose="02020603050405020304" pitchFamily="18" charset="0"/>
                <a:cs typeface="Times New Roman" panose="02020603050405020304" pitchFamily="18" charset="0"/>
              </a:rPr>
              <a:t>green. </a:t>
            </a:r>
            <a:endParaRPr lang="en-GB" sz="800" dirty="0">
              <a:effectLst/>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6" name="Chart 5"/>
          <p:cNvGraphicFramePr>
            <a:graphicFrameLocks/>
          </p:cNvGraphicFramePr>
          <p:nvPr>
            <p:extLst/>
          </p:nvPr>
        </p:nvGraphicFramePr>
        <p:xfrm>
          <a:off x="179512" y="1268760"/>
          <a:ext cx="7992888" cy="41764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515848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60648"/>
            <a:ext cx="8496746" cy="489600"/>
          </a:xfrm>
        </p:spPr>
        <p:txBody>
          <a:bodyPr/>
          <a:lstStyle/>
          <a:p>
            <a:r>
              <a:rPr lang="en-US" sz="2800" dirty="0" smtClean="0"/>
              <a:t>Healthy Workplaces Manage Stress - key </a:t>
            </a:r>
            <a:r>
              <a:rPr lang="en-US" sz="2800" dirty="0"/>
              <a:t>objectives</a:t>
            </a:r>
            <a:endParaRPr lang="en-GB" sz="2800" dirty="0"/>
          </a:p>
        </p:txBody>
      </p:sp>
      <p:sp>
        <p:nvSpPr>
          <p:cNvPr id="3" name="Content Placeholder 2"/>
          <p:cNvSpPr>
            <a:spLocks noGrp="1"/>
          </p:cNvSpPr>
          <p:nvPr>
            <p:ph sz="half" idx="1"/>
          </p:nvPr>
        </p:nvSpPr>
        <p:spPr>
          <a:xfrm>
            <a:off x="512257" y="1124744"/>
            <a:ext cx="7560000" cy="4860000"/>
          </a:xfrm>
        </p:spPr>
        <p:txBody>
          <a:bodyPr>
            <a:normAutofit/>
          </a:bodyPr>
          <a:lstStyle/>
          <a:p>
            <a:pPr>
              <a:spcAft>
                <a:spcPts val="1200"/>
              </a:spcAft>
            </a:pPr>
            <a:r>
              <a:rPr lang="en-GB" sz="2000" b="0" dirty="0"/>
              <a:t>Raising awareness about the </a:t>
            </a:r>
            <a:r>
              <a:rPr lang="en-GB" sz="2000" dirty="0"/>
              <a:t>growing problem </a:t>
            </a:r>
            <a:r>
              <a:rPr lang="en-GB" sz="2000" b="0" dirty="0"/>
              <a:t>with stress and psychosocial risks </a:t>
            </a:r>
          </a:p>
          <a:p>
            <a:pPr>
              <a:spcAft>
                <a:spcPts val="1200"/>
              </a:spcAft>
            </a:pPr>
            <a:r>
              <a:rPr lang="en-GB" sz="2000" b="0" dirty="0"/>
              <a:t>Focus on the </a:t>
            </a:r>
            <a:r>
              <a:rPr lang="en-GB" sz="2000" dirty="0"/>
              <a:t>positive effects</a:t>
            </a:r>
            <a:r>
              <a:rPr lang="en-GB" sz="2000" b="0" dirty="0"/>
              <a:t> of </a:t>
            </a:r>
            <a:r>
              <a:rPr lang="en-GB" sz="2000" b="0" dirty="0" smtClean="0"/>
              <a:t>successful psychosocial </a:t>
            </a:r>
            <a:r>
              <a:rPr lang="en-GB" sz="2000" b="0" dirty="0"/>
              <a:t>risk management, including the </a:t>
            </a:r>
            <a:r>
              <a:rPr lang="en-GB" sz="2000" dirty="0"/>
              <a:t>business case</a:t>
            </a:r>
            <a:endParaRPr lang="en-GB" sz="2000" b="0" dirty="0"/>
          </a:p>
          <a:p>
            <a:pPr>
              <a:spcAft>
                <a:spcPts val="1200"/>
              </a:spcAft>
            </a:pPr>
            <a:r>
              <a:rPr lang="en-GB" sz="2000" b="0" dirty="0"/>
              <a:t>Increasing the enterprises’ </a:t>
            </a:r>
            <a:r>
              <a:rPr lang="en-GB" sz="2000" dirty="0" smtClean="0"/>
              <a:t>practical </a:t>
            </a:r>
            <a:r>
              <a:rPr lang="en-GB" sz="2000" dirty="0"/>
              <a:t>knowledge</a:t>
            </a:r>
            <a:r>
              <a:rPr lang="en-GB" sz="2000" b="0" dirty="0"/>
              <a:t> related to </a:t>
            </a:r>
            <a:r>
              <a:rPr lang="en-GB" sz="2000" dirty="0"/>
              <a:t>recognising and preventing</a:t>
            </a:r>
            <a:r>
              <a:rPr lang="en-GB" sz="2000" b="0" dirty="0"/>
              <a:t> psychosocial risks at work</a:t>
            </a:r>
          </a:p>
          <a:p>
            <a:r>
              <a:rPr lang="en-GB" sz="2000" dirty="0" smtClean="0"/>
              <a:t>Providing </a:t>
            </a:r>
            <a:r>
              <a:rPr lang="en-GB" sz="2000" dirty="0"/>
              <a:t>and </a:t>
            </a:r>
            <a:r>
              <a:rPr lang="en-GB" sz="2000" dirty="0" smtClean="0"/>
              <a:t>promoting </a:t>
            </a:r>
            <a:r>
              <a:rPr lang="en-GB" sz="2000" b="0" dirty="0"/>
              <a:t>the use of simple, practical </a:t>
            </a:r>
            <a:r>
              <a:rPr lang="en-GB" sz="2000" dirty="0"/>
              <a:t>tools </a:t>
            </a:r>
            <a:r>
              <a:rPr lang="en-GB" sz="2000" dirty="0" smtClean="0"/>
              <a:t>         and </a:t>
            </a:r>
            <a:r>
              <a:rPr lang="en-GB" sz="2000" dirty="0"/>
              <a:t>guidance </a:t>
            </a:r>
            <a:r>
              <a:rPr lang="en-GB" sz="2000" b="0" dirty="0"/>
              <a:t>for managing psychosocial risks and stress in the workplace</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9822" t="24262" r="7205" b="41433"/>
          <a:stretch/>
        </p:blipFill>
        <p:spPr>
          <a:xfrm>
            <a:off x="4355976" y="4509120"/>
            <a:ext cx="4248471" cy="1944216"/>
          </a:xfrm>
          <a:prstGeom prst="rect">
            <a:avLst/>
          </a:prstGeom>
        </p:spPr>
      </p:pic>
    </p:spTree>
    <p:extLst>
      <p:ext uri="{BB962C8B-B14F-4D97-AF65-F5344CB8AC3E}">
        <p14:creationId xmlns:p14="http://schemas.microsoft.com/office/powerpoint/2010/main" val="2925158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944" y="1916832"/>
            <a:ext cx="4594501" cy="1258776"/>
          </a:xfrm>
        </p:spPr>
        <p:txBody>
          <a:bodyPr/>
          <a:lstStyle/>
          <a:p>
            <a:pPr>
              <a:spcAft>
                <a:spcPts val="500"/>
              </a:spcAft>
            </a:pPr>
            <a:r>
              <a:rPr lang="en-US" sz="2800" dirty="0" smtClean="0"/>
              <a:t>Key strength: </a:t>
            </a:r>
            <a:br>
              <a:rPr lang="en-US" sz="2800" dirty="0" smtClean="0"/>
            </a:br>
            <a:r>
              <a:rPr lang="en-US" sz="2800" dirty="0" smtClean="0"/>
              <a:t>Network of partners</a:t>
            </a:r>
            <a:endParaRPr lang="en-GB" sz="2800" dirty="0"/>
          </a:p>
        </p:txBody>
      </p:sp>
      <p:sp>
        <p:nvSpPr>
          <p:cNvPr id="9" name="Rectangle 8"/>
          <p:cNvSpPr/>
          <p:nvPr/>
        </p:nvSpPr>
        <p:spPr>
          <a:xfrm>
            <a:off x="7092280" y="5877272"/>
            <a:ext cx="1368152"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6" name="Picture 2"/>
          <p:cNvPicPr>
            <a:picLocks noChangeAspect="1" noChangeArrowheads="1"/>
          </p:cNvPicPr>
          <p:nvPr/>
        </p:nvPicPr>
        <p:blipFill>
          <a:blip r:embed="rId3">
            <a:clrChange>
              <a:clrFrom>
                <a:srgbClr val="EEF4D5"/>
              </a:clrFrom>
              <a:clrTo>
                <a:srgbClr val="EEF4D5">
                  <a:alpha val="0"/>
                </a:srgbClr>
              </a:clrTo>
            </a:clrChange>
            <a:extLst>
              <a:ext uri="{28A0092B-C50C-407E-A947-70E740481C1C}">
                <a14:useLocalDpi xmlns:a14="http://schemas.microsoft.com/office/drawing/2010/main" val="0"/>
              </a:ext>
            </a:extLst>
          </a:blip>
          <a:srcRect/>
          <a:stretch>
            <a:fillRect/>
          </a:stretch>
        </p:blipFill>
        <p:spPr bwMode="auto">
          <a:xfrm>
            <a:off x="3311352" y="18439"/>
            <a:ext cx="5832648" cy="6500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451762" y="211487"/>
            <a:ext cx="7646987" cy="4896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1" i="0" kern="1200" baseline="0">
                <a:solidFill>
                  <a:schemeClr val="tx2"/>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800" dirty="0" smtClean="0"/>
              <a:t>Healthy Workplaces </a:t>
            </a:r>
            <a:r>
              <a:rPr lang="en-GB" sz="2800" dirty="0" smtClean="0"/>
              <a:t>Campaign</a:t>
            </a:r>
            <a:r>
              <a:rPr lang="es-ES" sz="2800" dirty="0" smtClean="0"/>
              <a:t> 2014-15</a:t>
            </a:r>
            <a:endParaRPr lang="en-GB" sz="2800" dirty="0"/>
          </a:p>
        </p:txBody>
      </p:sp>
      <p:sp>
        <p:nvSpPr>
          <p:cNvPr id="3" name="TextBox 2"/>
          <p:cNvSpPr txBox="1"/>
          <p:nvPr/>
        </p:nvSpPr>
        <p:spPr>
          <a:xfrm>
            <a:off x="451762" y="3397170"/>
            <a:ext cx="3874421" cy="1631216"/>
          </a:xfrm>
          <a:prstGeom prst="rect">
            <a:avLst/>
          </a:prstGeom>
          <a:noFill/>
        </p:spPr>
        <p:txBody>
          <a:bodyPr wrap="square" rtlCol="0">
            <a:spAutoFit/>
          </a:bodyPr>
          <a:lstStyle/>
          <a:p>
            <a:pPr marL="285750" indent="-285750">
              <a:buFont typeface="Arial" panose="020B0604020202020204" pitchFamily="34" charset="0"/>
              <a:buChar char="•"/>
            </a:pPr>
            <a:r>
              <a:rPr lang="en-GB" sz="2000" dirty="0"/>
              <a:t>National focal points</a:t>
            </a:r>
          </a:p>
          <a:p>
            <a:pPr marL="285750" indent="-285750">
              <a:buFont typeface="Arial" panose="020B0604020202020204" pitchFamily="34" charset="0"/>
              <a:buChar char="•"/>
            </a:pPr>
            <a:r>
              <a:rPr lang="en-GB" sz="2000" dirty="0"/>
              <a:t>Social partners</a:t>
            </a:r>
          </a:p>
          <a:p>
            <a:pPr marL="285750" indent="-285750">
              <a:buFont typeface="Arial" panose="020B0604020202020204" pitchFamily="34" charset="0"/>
              <a:buChar char="•"/>
            </a:pPr>
            <a:r>
              <a:rPr lang="en-GB" sz="2000" dirty="0"/>
              <a:t>Official campaign partners </a:t>
            </a:r>
          </a:p>
          <a:p>
            <a:pPr marL="285750" indent="-285750">
              <a:buFont typeface="Arial" panose="020B0604020202020204" pitchFamily="34" charset="0"/>
              <a:buChar char="•"/>
            </a:pPr>
            <a:r>
              <a:rPr lang="en-GB" sz="2000" dirty="0"/>
              <a:t>Media partners </a:t>
            </a:r>
          </a:p>
          <a:p>
            <a:pPr marL="285750" indent="-285750">
              <a:buFont typeface="Arial" panose="020B0604020202020204" pitchFamily="34" charset="0"/>
              <a:buChar char="•"/>
            </a:pPr>
            <a:r>
              <a:rPr lang="en-GB" sz="2000" dirty="0" smtClean="0"/>
              <a:t>EU institutions and networks </a:t>
            </a:r>
            <a:endParaRPr lang="en-GB" sz="2000" dirty="0"/>
          </a:p>
        </p:txBody>
      </p:sp>
    </p:spTree>
    <p:extLst>
      <p:ext uri="{BB962C8B-B14F-4D97-AF65-F5344CB8AC3E}">
        <p14:creationId xmlns:p14="http://schemas.microsoft.com/office/powerpoint/2010/main" val="6180637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266" y="188640"/>
            <a:ext cx="7646987" cy="489600"/>
          </a:xfrm>
        </p:spPr>
        <p:txBody>
          <a:bodyPr>
            <a:normAutofit/>
          </a:bodyPr>
          <a:lstStyle/>
          <a:p>
            <a:r>
              <a:rPr lang="en-GB" sz="2800" dirty="0" smtClean="0"/>
              <a:t>EU Institutions</a:t>
            </a:r>
            <a:endParaRPr lang="en-GB" sz="2800" dirty="0"/>
          </a:p>
        </p:txBody>
      </p:sp>
      <p:sp>
        <p:nvSpPr>
          <p:cNvPr id="4" name="Content Placeholder 3"/>
          <p:cNvSpPr>
            <a:spLocks noGrp="1"/>
          </p:cNvSpPr>
          <p:nvPr>
            <p:ph sz="quarter" idx="11"/>
          </p:nvPr>
        </p:nvSpPr>
        <p:spPr>
          <a:xfrm>
            <a:off x="3913790" y="908720"/>
            <a:ext cx="5122706" cy="2871399"/>
          </a:xfrm>
        </p:spPr>
        <p:txBody>
          <a:bodyPr>
            <a:noAutofit/>
          </a:bodyPr>
          <a:lstStyle/>
          <a:p>
            <a:pPr marL="342900" indent="-342900">
              <a:buFont typeface="Wingdings" panose="05000000000000000000" pitchFamily="2" charset="2"/>
              <a:buChar char="§"/>
            </a:pPr>
            <a:r>
              <a:rPr lang="en-GB" sz="2200" dirty="0" smtClean="0">
                <a:latin typeface="+mj-lt"/>
                <a:ea typeface="+mj-ea"/>
                <a:cs typeface="Trebuchet MS"/>
              </a:rPr>
              <a:t>European</a:t>
            </a:r>
            <a:r>
              <a:rPr lang="es-ES" sz="2200" dirty="0" smtClean="0">
                <a:latin typeface="+mj-lt"/>
                <a:ea typeface="+mj-ea"/>
                <a:cs typeface="Trebuchet MS"/>
              </a:rPr>
              <a:t> </a:t>
            </a:r>
            <a:r>
              <a:rPr lang="en-GB" sz="2200" dirty="0" smtClean="0">
                <a:latin typeface="+mj-lt"/>
                <a:ea typeface="+mj-ea"/>
                <a:cs typeface="Trebuchet MS"/>
              </a:rPr>
              <a:t>Commission</a:t>
            </a:r>
          </a:p>
          <a:p>
            <a:pPr marL="342900" indent="-342900">
              <a:buFont typeface="Wingdings" panose="05000000000000000000" pitchFamily="2" charset="2"/>
              <a:buChar char="§"/>
            </a:pPr>
            <a:r>
              <a:rPr lang="en-GB" sz="2200" dirty="0" smtClean="0">
                <a:latin typeface="+mj-lt"/>
                <a:ea typeface="+mj-ea"/>
                <a:cs typeface="Trebuchet MS"/>
              </a:rPr>
              <a:t>European Parliament</a:t>
            </a:r>
          </a:p>
          <a:p>
            <a:pPr marL="342900" indent="-342900">
              <a:buFont typeface="Wingdings" panose="05000000000000000000" pitchFamily="2" charset="2"/>
              <a:buChar char="§"/>
            </a:pPr>
            <a:r>
              <a:rPr lang="en-GB" sz="2200" dirty="0" smtClean="0">
                <a:latin typeface="+mj-lt"/>
                <a:ea typeface="+mj-ea"/>
                <a:cs typeface="Trebuchet MS"/>
              </a:rPr>
              <a:t>EU Council Presidencies: Latvia, </a:t>
            </a:r>
            <a:r>
              <a:rPr lang="en-GB" sz="2200" u="sng" dirty="0" smtClean="0">
                <a:latin typeface="+mj-lt"/>
                <a:ea typeface="+mj-ea"/>
                <a:cs typeface="Trebuchet MS"/>
              </a:rPr>
              <a:t>Luxembourg</a:t>
            </a:r>
            <a:r>
              <a:rPr lang="en-GB" sz="2200" dirty="0" smtClean="0">
                <a:latin typeface="+mj-lt"/>
                <a:ea typeface="+mj-ea"/>
                <a:cs typeface="Trebuchet MS"/>
              </a:rPr>
              <a:t>, Netherlands, Slovakia</a:t>
            </a:r>
            <a:endParaRPr lang="en-GB" sz="2200" dirty="0">
              <a:latin typeface="+mj-lt"/>
              <a:ea typeface="+mj-ea"/>
              <a:cs typeface="Trebuchet MS"/>
            </a:endParaRPr>
          </a:p>
        </p:txBody>
      </p:sp>
      <p:pic>
        <p:nvPicPr>
          <p:cNvPr id="5" name="Picture 4"/>
          <p:cNvPicPr/>
          <p:nvPr/>
        </p:nvPicPr>
        <p:blipFill rotWithShape="1">
          <a:blip r:embed="rId3"/>
          <a:srcRect l="24973" t="18744" r="49636" b="13160"/>
          <a:stretch/>
        </p:blipFill>
        <p:spPr bwMode="auto">
          <a:xfrm>
            <a:off x="179512" y="1058426"/>
            <a:ext cx="3194438" cy="481884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4927" y="3501008"/>
            <a:ext cx="1584176" cy="23799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6483" y="3645024"/>
            <a:ext cx="2771097" cy="2078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55824046"/>
      </p:ext>
    </p:extLst>
  </p:cSld>
  <p:clrMapOvr>
    <a:masterClrMapping/>
  </p:clrMapOvr>
  <p:timing>
    <p:tnLst>
      <p:par>
        <p:cTn id="1" dur="indefinite" restart="never" nodeType="tmRoot"/>
      </p:par>
    </p:tnLst>
  </p:timing>
</p:sld>
</file>

<file path=ppt/theme/theme1.xml><?xml version="1.0" encoding="utf-8"?>
<a:theme xmlns:a="http://schemas.openxmlformats.org/drawingml/2006/main" name="EUOSHA Campaign">
  <a:themeElements>
    <a:clrScheme name="EU-OSHA Healthy Workplaces Campaign">
      <a:dk1>
        <a:srgbClr val="000000"/>
      </a:dk1>
      <a:lt1>
        <a:srgbClr val="FFFFFF"/>
      </a:lt1>
      <a:dk2>
        <a:srgbClr val="003399"/>
      </a:dk2>
      <a:lt2>
        <a:srgbClr val="FFFFFF"/>
      </a:lt2>
      <a:accent1>
        <a:srgbClr val="003399"/>
      </a:accent1>
      <a:accent2>
        <a:srgbClr val="ACC700"/>
      </a:accent2>
      <a:accent3>
        <a:srgbClr val="B1B3B4"/>
      </a:accent3>
      <a:accent4>
        <a:srgbClr val="E64715"/>
      </a:accent4>
      <a:accent5>
        <a:srgbClr val="58585A"/>
      </a:accent5>
      <a:accent6>
        <a:srgbClr val="DEE999"/>
      </a:accent6>
      <a:hlink>
        <a:srgbClr val="003399"/>
      </a:hlink>
      <a:folHlink>
        <a:srgbClr val="B1B3B4"/>
      </a:folHlink>
    </a:clrScheme>
    <a:fontScheme name="EUOSHA Corporate">
      <a:majorFont>
        <a:latin typeface="Arial"/>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UOSHA Corporate">
      <a:fillStyleLst>
        <a:solidFill>
          <a:schemeClr val="phClr"/>
        </a:solidFill>
        <a:gradFill rotWithShape="1">
          <a:gsLst>
            <a:gs pos="0">
              <a:schemeClr val="phClr">
                <a:tint val="50000"/>
                <a:satMod val="300000"/>
                <a:lumMod val="100000"/>
              </a:schemeClr>
            </a:gs>
            <a:gs pos="100000">
              <a:schemeClr val="phClr">
                <a:tint val="90000"/>
              </a:schemeClr>
            </a:gs>
          </a:gsLst>
          <a:lin ang="16200000" scaled="1"/>
        </a:gradFill>
        <a:gradFill rotWithShape="1">
          <a:gsLst>
            <a:gs pos="0">
              <a:schemeClr val="phClr">
                <a:tint val="100000"/>
                <a:shade val="51000"/>
                <a:satMod val="130000"/>
                <a:lumMod val="100000"/>
              </a:schemeClr>
            </a:gs>
            <a:gs pos="100000">
              <a:schemeClr val="phClr">
                <a:shade val="90000"/>
                <a:lumMod val="90000"/>
              </a:schemeClr>
            </a:gs>
          </a:gsLst>
          <a:lin ang="5400000" scaled="0"/>
        </a:gradFill>
      </a:fillStyleLst>
      <a:lnStyleLst>
        <a:ln w="9525"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75000"/>
              </a:srgbClr>
            </a:outerShdw>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
              <a:rot lat="0" lon="0" rev="5400000"/>
            </a:lightRig>
          </a:scene3d>
          <a:sp3d>
            <a:bevelT w="25400" h="38100"/>
          </a:sp3d>
        </a:effectStyle>
      </a:effectStyleLst>
      <a:bgFillStyleLst>
        <a:solidFill>
          <a:schemeClr val="phClr"/>
        </a:solidFill>
        <a:gradFill rotWithShape="1">
          <a:gsLst>
            <a:gs pos="0">
              <a:schemeClr val="phClr">
                <a:tint val="40000"/>
                <a:shade val="100000"/>
                <a:hueMod val="100000"/>
                <a:satMod val="350000"/>
                <a:lumMod val="100000"/>
              </a:schemeClr>
            </a:gs>
            <a:gs pos="92000">
              <a:schemeClr val="phClr">
                <a:shade val="88000"/>
                <a:hueMod val="96000"/>
                <a:satMod val="120000"/>
                <a:lumMod val="74000"/>
              </a:schemeClr>
            </a:gs>
          </a:gsLst>
          <a:path path="circle">
            <a:fillToRect l="50000" t="-80000" r="50000" b="180000"/>
          </a:path>
        </a:gradFill>
        <a:gradFill rotWithShape="1">
          <a:gsLst>
            <a:gs pos="0">
              <a:schemeClr val="phClr">
                <a:tint val="80000"/>
                <a:shade val="100000"/>
                <a:hueMod val="100000"/>
                <a:satMod val="300000"/>
                <a:lumMod val="100000"/>
              </a:schemeClr>
            </a:gs>
            <a:gs pos="100000">
              <a:schemeClr val="phClr">
                <a:shade val="84000"/>
                <a:hueMod val="96000"/>
                <a:satMod val="120000"/>
                <a:lumMod val="80000"/>
              </a:schemeClr>
            </a:gs>
          </a:gsLst>
          <a:path path="circle">
            <a:fillToRect l="50000" t="50000" r="50000" b="50000"/>
          </a:path>
        </a:gradFill>
      </a:bgFillStyleLst>
    </a:fmtScheme>
  </a:themeElements>
  <a:objectDefaults/>
  <a:extraClrSchemeLst>
    <a:extraClrScheme>
      <a:clrScheme name="EU-OSHA Healthy Workplaces Campaign">
        <a:dk1>
          <a:srgbClr val="000000"/>
        </a:dk1>
        <a:lt1>
          <a:srgbClr val="FFFFFF"/>
        </a:lt1>
        <a:dk2>
          <a:srgbClr val="003399"/>
        </a:dk2>
        <a:lt2>
          <a:srgbClr val="FFFFFF"/>
        </a:lt2>
        <a:accent1>
          <a:srgbClr val="003399"/>
        </a:accent1>
        <a:accent2>
          <a:srgbClr val="ACC700"/>
        </a:accent2>
        <a:accent3>
          <a:srgbClr val="B1B3B4"/>
        </a:accent3>
        <a:accent4>
          <a:srgbClr val="E64715"/>
        </a:accent4>
        <a:accent5>
          <a:srgbClr val="58585A"/>
        </a:accent5>
        <a:accent6>
          <a:srgbClr val="DEE999"/>
        </a:accent6>
        <a:hlink>
          <a:srgbClr val="003399"/>
        </a:hlink>
        <a:folHlink>
          <a:srgbClr val="B1B3B4"/>
        </a:folHlink>
      </a:clrScheme>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EUOSHA Campaign</Template>
  <TotalTime>50</TotalTime>
  <Words>1325</Words>
  <Application>Microsoft Office PowerPoint</Application>
  <PresentationFormat>On-screen Show (4:3)</PresentationFormat>
  <Paragraphs>283</Paragraphs>
  <Slides>27</Slides>
  <Notes>27</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7" baseType="lpstr">
      <vt:lpstr>ＭＳ Ｐゴシック</vt:lpstr>
      <vt:lpstr>Arial</vt:lpstr>
      <vt:lpstr>Calibri</vt:lpstr>
      <vt:lpstr>Courier New</vt:lpstr>
      <vt:lpstr>Times New Roman</vt:lpstr>
      <vt:lpstr>Trebuchet MS</vt:lpstr>
      <vt:lpstr>Verdana</vt:lpstr>
      <vt:lpstr>Wingdings</vt:lpstr>
      <vt:lpstr>EUOSHA Campaign</vt:lpstr>
      <vt:lpstr>Chart</vt:lpstr>
      <vt:lpstr>Tackling Psychosocial Risks: lessons learned from campaigning and ESENER-2</vt:lpstr>
      <vt:lpstr>ESENER-2</vt:lpstr>
      <vt:lpstr>ESENER-2  – Risk factors present in the establishment (% establishments, EU-28)  </vt:lpstr>
      <vt:lpstr>ESENER-2 - Difficulties in addressing psychosocial risks, by establishment size (% establishments, EU-28)</vt:lpstr>
      <vt:lpstr>Management of stress and psychosocial risks </vt:lpstr>
      <vt:lpstr>ESENER-2  – Lacking information or adequate preventive tools (% establishments, EU-28) </vt:lpstr>
      <vt:lpstr>Healthy Workplaces Manage Stress - key objectives</vt:lpstr>
      <vt:lpstr>Key strength:  Network of partners</vt:lpstr>
      <vt:lpstr>EU Institutions</vt:lpstr>
      <vt:lpstr>Official Campaign Partners 2014-15</vt:lpstr>
      <vt:lpstr>Campaign Partner activities</vt:lpstr>
      <vt:lpstr>Benchmarking initiative </vt:lpstr>
      <vt:lpstr>Media partners</vt:lpstr>
      <vt:lpstr>Campaign activities at national level</vt:lpstr>
      <vt:lpstr>National Focal Points activities</vt:lpstr>
      <vt:lpstr>Healthy Workplaces Good Practice Awards 2014-15</vt:lpstr>
      <vt:lpstr>Award Winners </vt:lpstr>
      <vt:lpstr>Campaign resources</vt:lpstr>
      <vt:lpstr>Practical tools (national and international)</vt:lpstr>
      <vt:lpstr>PowerPoint Presentation</vt:lpstr>
      <vt:lpstr>Reports – facts and figures </vt:lpstr>
      <vt:lpstr>Social Media</vt:lpstr>
      <vt:lpstr>And finally.... some more numbers</vt:lpstr>
      <vt:lpstr>PowerPoint Presentation</vt:lpstr>
      <vt:lpstr>European Week </vt:lpstr>
      <vt:lpstr>Healthy Workplaces Summit 2015</vt:lpstr>
      <vt:lpstr>PowerPoint Presentation</vt:lpstr>
    </vt:vector>
  </TitlesOfParts>
  <Company>EUOSHA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Cristina</dc:creator>
  <cp:lastModifiedBy>Irune ZABALA</cp:lastModifiedBy>
  <cp:revision>142</cp:revision>
  <cp:lastPrinted>2015-09-14T10:59:02Z</cp:lastPrinted>
  <dcterms:created xsi:type="dcterms:W3CDTF">2014-05-09T16:17:06Z</dcterms:created>
  <dcterms:modified xsi:type="dcterms:W3CDTF">2015-09-14T11:03:20Z</dcterms:modified>
</cp:coreProperties>
</file>