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3 w 717"/>
                <a:gd name="T1" fmla="*/ 845 h 845"/>
                <a:gd name="T2" fmla="*/ 723 w 717"/>
                <a:gd name="T3" fmla="*/ 821 h 845"/>
                <a:gd name="T4" fmla="*/ 580 w 717"/>
                <a:gd name="T5" fmla="*/ 605 h 845"/>
                <a:gd name="T6" fmla="*/ 409 w 717"/>
                <a:gd name="T7" fmla="*/ 396 h 845"/>
                <a:gd name="T8" fmla="*/ 224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2 w 717"/>
                <a:gd name="T15" fmla="*/ 198 h 845"/>
                <a:gd name="T16" fmla="*/ 403 w 717"/>
                <a:gd name="T17" fmla="*/ 408 h 845"/>
                <a:gd name="T18" fmla="*/ 574 w 717"/>
                <a:gd name="T19" fmla="*/ 623 h 845"/>
                <a:gd name="T20" fmla="*/ 723 w 717"/>
                <a:gd name="T21" fmla="*/ 845 h 845"/>
                <a:gd name="T22" fmla="*/ 723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0 w 407"/>
                <a:gd name="T1" fmla="*/ 414 h 414"/>
                <a:gd name="T2" fmla="*/ 410 w 407"/>
                <a:gd name="T3" fmla="*/ 396 h 414"/>
                <a:gd name="T4" fmla="*/ 225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9 w 407"/>
                <a:gd name="T13" fmla="*/ 204 h 414"/>
                <a:gd name="T14" fmla="*/ 410 w 407"/>
                <a:gd name="T15" fmla="*/ 414 h 414"/>
                <a:gd name="T16" fmla="*/ 410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2 w 586"/>
                <a:gd name="T1" fmla="*/ 0 h 599"/>
                <a:gd name="T2" fmla="*/ 574 w 586"/>
                <a:gd name="T3" fmla="*/ 0 h 599"/>
                <a:gd name="T4" fmla="*/ 410 w 586"/>
                <a:gd name="T5" fmla="*/ 132 h 599"/>
                <a:gd name="T6" fmla="*/ 260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0 w 586"/>
                <a:gd name="T17" fmla="*/ 282 h 599"/>
                <a:gd name="T18" fmla="*/ 416 w 586"/>
                <a:gd name="T19" fmla="*/ 138 h 599"/>
                <a:gd name="T20" fmla="*/ 592 w 586"/>
                <a:gd name="T21" fmla="*/ 0 h 599"/>
                <a:gd name="T22" fmla="*/ 592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2 w 269"/>
                <a:gd name="T1" fmla="*/ 0 h 252"/>
                <a:gd name="T2" fmla="*/ 254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2 w 269"/>
                <a:gd name="T15" fmla="*/ 0 h 252"/>
                <a:gd name="T16" fmla="*/ 272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2051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nl-NL" noProof="0" smtClean="0"/>
              <a:t>Klik om de stijl te bewerken</a:t>
            </a:r>
          </a:p>
        </p:txBody>
      </p:sp>
      <p:sp>
        <p:nvSpPr>
          <p:cNvPr id="2052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nl-NL" noProof="0" smtClean="0"/>
              <a:t>Klik om de ondertitelstijl van het model te bewerken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15F85-9F93-40EA-9DA6-4023F60E0B4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52991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9E66C-91DB-4312-8982-CE42FA10820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632974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78445-CD55-41F6-9892-7ABBD7B6DCA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776967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88C56-25CD-4ED7-B0B7-EC916CCE4AE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55749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442F2-72F1-46B1-B144-E75A1671D81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85435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B7F7A-5CDB-4AF6-952B-5762731D063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082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A7C86-0BF9-48F8-BCA8-70500FFBB96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25573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F8DD3-C303-4067-8F0E-6F7916C3FE2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29289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51BA6-A023-4580-8BD3-FD9D1467D06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625932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9333-76E1-4B9C-9EBE-12C582F1559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21977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F0290-2761-4B32-A8A4-95696A9067B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008486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945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46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46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946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946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946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946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946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946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946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947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947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947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947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947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947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</p:grpSp>
        <p:sp>
          <p:nvSpPr>
            <p:cNvPr id="1947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47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47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3 w 717"/>
                <a:gd name="T1" fmla="*/ 845 h 845"/>
                <a:gd name="T2" fmla="*/ 723 w 717"/>
                <a:gd name="T3" fmla="*/ 821 h 845"/>
                <a:gd name="T4" fmla="*/ 580 w 717"/>
                <a:gd name="T5" fmla="*/ 605 h 845"/>
                <a:gd name="T6" fmla="*/ 409 w 717"/>
                <a:gd name="T7" fmla="*/ 396 h 845"/>
                <a:gd name="T8" fmla="*/ 224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2 w 717"/>
                <a:gd name="T15" fmla="*/ 198 h 845"/>
                <a:gd name="T16" fmla="*/ 403 w 717"/>
                <a:gd name="T17" fmla="*/ 408 h 845"/>
                <a:gd name="T18" fmla="*/ 574 w 717"/>
                <a:gd name="T19" fmla="*/ 623 h 845"/>
                <a:gd name="T20" fmla="*/ 723 w 717"/>
                <a:gd name="T21" fmla="*/ 845 h 845"/>
                <a:gd name="T22" fmla="*/ 723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0 w 407"/>
                <a:gd name="T1" fmla="*/ 414 h 414"/>
                <a:gd name="T2" fmla="*/ 410 w 407"/>
                <a:gd name="T3" fmla="*/ 396 h 414"/>
                <a:gd name="T4" fmla="*/ 225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9 w 407"/>
                <a:gd name="T13" fmla="*/ 204 h 414"/>
                <a:gd name="T14" fmla="*/ 410 w 407"/>
                <a:gd name="T15" fmla="*/ 414 h 414"/>
                <a:gd name="T16" fmla="*/ 410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948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2 w 586"/>
                <a:gd name="T1" fmla="*/ 0 h 599"/>
                <a:gd name="T2" fmla="*/ 574 w 586"/>
                <a:gd name="T3" fmla="*/ 0 h 599"/>
                <a:gd name="T4" fmla="*/ 410 w 586"/>
                <a:gd name="T5" fmla="*/ 132 h 599"/>
                <a:gd name="T6" fmla="*/ 260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0 w 586"/>
                <a:gd name="T17" fmla="*/ 282 h 599"/>
                <a:gd name="T18" fmla="*/ 416 w 586"/>
                <a:gd name="T19" fmla="*/ 138 h 599"/>
                <a:gd name="T20" fmla="*/ 592 w 586"/>
                <a:gd name="T21" fmla="*/ 0 h 599"/>
                <a:gd name="T22" fmla="*/ 592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2 w 269"/>
                <a:gd name="T1" fmla="*/ 0 h 252"/>
                <a:gd name="T2" fmla="*/ 254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2 w 269"/>
                <a:gd name="T15" fmla="*/ 0 h 252"/>
                <a:gd name="T16" fmla="*/ 272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1949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949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949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949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AE57A99-11C8-4695-9D1F-B46391238A6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949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sz="quarter" idx="1"/>
          </p:nvPr>
        </p:nvSpPr>
        <p:spPr>
          <a:xfrm>
            <a:off x="2339752" y="4869160"/>
            <a:ext cx="6400800" cy="1752600"/>
          </a:xfrm>
        </p:spPr>
        <p:txBody>
          <a:bodyPr/>
          <a:lstStyle/>
          <a:p>
            <a:endParaRPr lang="en-GB" dirty="0" smtClean="0">
              <a:effectLst/>
            </a:endParaRPr>
          </a:p>
          <a:p>
            <a:pPr algn="r"/>
            <a:r>
              <a:rPr lang="en-GB" sz="2800" dirty="0" smtClean="0">
                <a:effectLst/>
              </a:rPr>
              <a:t>Mario van Mierlo</a:t>
            </a:r>
          </a:p>
          <a:p>
            <a:pPr algn="r"/>
            <a:r>
              <a:rPr lang="en-GB" sz="2800" dirty="0" smtClean="0">
                <a:effectLst/>
              </a:rPr>
              <a:t>VNO-NCW/MKB-Nederland</a:t>
            </a:r>
            <a:endParaRPr lang="nl-NL" sz="2800" dirty="0" smtClean="0">
              <a:effectLst/>
            </a:endParaRPr>
          </a:p>
          <a:p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1475656" y="836712"/>
            <a:ext cx="612068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latin typeface="+mn-lt"/>
                <a:cs typeface="Times New Roman" panose="02020603050405020304" pitchFamily="18" charset="0"/>
              </a:rPr>
              <a:t>US-EU </a:t>
            </a:r>
            <a:r>
              <a:rPr lang="en-GB" sz="4400" b="1" dirty="0" smtClean="0">
                <a:latin typeface="+mn-lt"/>
                <a:cs typeface="Times New Roman" panose="02020603050405020304" pitchFamily="18" charset="0"/>
              </a:rPr>
              <a:t>Conference</a:t>
            </a:r>
          </a:p>
          <a:p>
            <a:pPr algn="ctr"/>
            <a:endParaRPr lang="nl-NL" sz="4400" b="1" dirty="0">
              <a:latin typeface="+mn-lt"/>
              <a:cs typeface="Times New Roman" panose="02020603050405020304" pitchFamily="18" charset="0"/>
            </a:endParaRPr>
          </a:p>
          <a:p>
            <a:pPr algn="ctr"/>
            <a:r>
              <a:rPr lang="en-GB" sz="4400" b="1" dirty="0">
                <a:latin typeface="+mn-lt"/>
                <a:cs typeface="Times New Roman" panose="02020603050405020304" pitchFamily="18" charset="0"/>
              </a:rPr>
              <a:t>The changing structures of work</a:t>
            </a:r>
            <a:endParaRPr lang="nl-NL" sz="4400" b="1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33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effectLst/>
              </a:rPr>
              <a:t/>
            </a:r>
            <a:br>
              <a:rPr lang="nl-NL" dirty="0">
                <a:effectLst/>
              </a:rPr>
            </a:br>
            <a:r>
              <a:rPr lang="en-GB" b="1" dirty="0">
                <a:effectLst/>
                <a:latin typeface="+mn-lt"/>
              </a:rPr>
              <a:t>Change</a:t>
            </a:r>
            <a:endParaRPr lang="nl-NL" b="1" dirty="0"/>
          </a:p>
        </p:txBody>
      </p:sp>
      <p:sp>
        <p:nvSpPr>
          <p:cNvPr id="4" name="Rechthoek 3"/>
          <p:cNvSpPr/>
          <p:nvPr/>
        </p:nvSpPr>
        <p:spPr>
          <a:xfrm>
            <a:off x="843716" y="2204864"/>
            <a:ext cx="74888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/>
              <a:t>Dominated by industry and gradually to </a:t>
            </a:r>
            <a:r>
              <a:rPr lang="en-GB" sz="2800" dirty="0" smtClean="0"/>
              <a:t>service</a:t>
            </a:r>
            <a:br>
              <a:rPr lang="en-GB" sz="2800" dirty="0" smtClean="0"/>
            </a:br>
            <a:endParaRPr lang="en-GB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ICT driven</a:t>
            </a:r>
            <a:br>
              <a:rPr lang="en-GB" sz="2800" dirty="0" smtClean="0"/>
            </a:br>
            <a:endParaRPr lang="en-GB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Different </a:t>
            </a:r>
            <a:r>
              <a:rPr lang="en-GB" sz="2800" dirty="0"/>
              <a:t>contractual </a:t>
            </a:r>
            <a:r>
              <a:rPr lang="en-GB" sz="2800" dirty="0" smtClean="0"/>
              <a:t>relationships</a:t>
            </a:r>
            <a:br>
              <a:rPr lang="en-GB" sz="2800" dirty="0" smtClean="0"/>
            </a:br>
            <a:endParaRPr lang="en-GB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Ageing </a:t>
            </a:r>
            <a:r>
              <a:rPr lang="en-GB" sz="2800" dirty="0"/>
              <a:t>workforce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xmlns="" val="3039461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en-GB" b="1" dirty="0" smtClean="0">
                <a:effectLst/>
                <a:latin typeface="+mn-lt"/>
              </a:rPr>
              <a:t>Health </a:t>
            </a:r>
            <a:r>
              <a:rPr lang="en-GB" b="1" dirty="0">
                <a:effectLst/>
                <a:latin typeface="+mn-lt"/>
              </a:rPr>
              <a:t>and safety</a:t>
            </a:r>
            <a:r>
              <a:rPr lang="nl-NL" dirty="0">
                <a:effectLst/>
                <a:latin typeface="+mn-lt"/>
              </a:rPr>
              <a:t/>
            </a:r>
            <a:br>
              <a:rPr lang="nl-NL" dirty="0">
                <a:effectLst/>
                <a:latin typeface="+mn-lt"/>
              </a:rPr>
            </a:br>
            <a:endParaRPr lang="nl-NL" dirty="0">
              <a:latin typeface="+mn-lt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1259632" y="2204864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dirty="0" err="1" smtClean="0"/>
              <a:t>Workfloor</a:t>
            </a:r>
            <a:endParaRPr lang="en-GB" sz="2800" dirty="0" smtClean="0"/>
          </a:p>
          <a:p>
            <a:pPr lvl="0"/>
            <a:endParaRPr lang="en-GB" sz="2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Process orientation</a:t>
            </a:r>
            <a:br>
              <a:rPr lang="en-GB" sz="2800" dirty="0" smtClean="0"/>
            </a:br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Practical </a:t>
            </a:r>
            <a:r>
              <a:rPr lang="en-GB" sz="2800" dirty="0" err="1"/>
              <a:t>apporoach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xmlns="" val="1690440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07288" cy="1139825"/>
          </a:xfrm>
        </p:spPr>
        <p:txBody>
          <a:bodyPr/>
          <a:lstStyle/>
          <a:p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en-GB" b="1" dirty="0" smtClean="0">
                <a:effectLst/>
                <a:latin typeface="+mn-lt"/>
              </a:rPr>
              <a:t>Regulation </a:t>
            </a:r>
            <a:r>
              <a:rPr lang="en-GB" b="1" dirty="0">
                <a:effectLst/>
                <a:latin typeface="+mn-lt"/>
              </a:rPr>
              <a:t>and legislation</a:t>
            </a:r>
            <a:r>
              <a:rPr lang="nl-NL" dirty="0">
                <a:effectLst/>
              </a:rPr>
              <a:t/>
            </a:r>
            <a:br>
              <a:rPr lang="nl-NL" dirty="0">
                <a:effectLst/>
              </a:rPr>
            </a:b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683568" y="2228671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Directives</a:t>
            </a:r>
            <a:br>
              <a:rPr lang="en-GB" sz="2800" dirty="0" smtClean="0"/>
            </a:br>
            <a:endParaRPr lang="en-GB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Differences </a:t>
            </a:r>
            <a:r>
              <a:rPr lang="en-GB" sz="2800" dirty="0"/>
              <a:t>between Member </a:t>
            </a:r>
            <a:r>
              <a:rPr lang="en-GB" sz="2800" dirty="0" smtClean="0"/>
              <a:t>States</a:t>
            </a:r>
            <a:br>
              <a:rPr lang="en-GB" sz="2800" dirty="0" smtClean="0"/>
            </a:br>
            <a:endParaRPr lang="en-GB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Keeping </a:t>
            </a:r>
            <a:r>
              <a:rPr lang="en-GB" sz="2800" dirty="0"/>
              <a:t>up with the changes in structures of work?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xmlns="" val="2551619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755576" y="1700808"/>
            <a:ext cx="7560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/>
              <a:t>Goal </a:t>
            </a:r>
            <a:r>
              <a:rPr lang="en-GB" sz="2800" dirty="0" smtClean="0"/>
              <a:t>orientation</a:t>
            </a:r>
            <a:br>
              <a:rPr lang="en-GB" sz="2800" dirty="0" smtClean="0"/>
            </a:br>
            <a:endParaRPr lang="en-GB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Room </a:t>
            </a:r>
            <a:r>
              <a:rPr lang="en-GB" sz="2800" dirty="0"/>
              <a:t>for </a:t>
            </a:r>
            <a:r>
              <a:rPr lang="en-GB" sz="2800" dirty="0" smtClean="0"/>
              <a:t>business</a:t>
            </a:r>
            <a:br>
              <a:rPr lang="en-GB" sz="2800" dirty="0" smtClean="0"/>
            </a:br>
            <a:endParaRPr lang="en-GB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Involving </a:t>
            </a:r>
            <a:r>
              <a:rPr lang="en-GB" sz="2800" dirty="0"/>
              <a:t>branches and sectors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xmlns="" val="3063242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539552" y="1628507"/>
            <a:ext cx="78488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/>
              <a:t>Risks versus </a:t>
            </a:r>
            <a:r>
              <a:rPr lang="en-GB" sz="2800" dirty="0" smtClean="0"/>
              <a:t>challenges</a:t>
            </a:r>
            <a:br>
              <a:rPr lang="en-GB" sz="2800" dirty="0" smtClean="0"/>
            </a:br>
            <a:endParaRPr lang="en-GB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Solution driven</a:t>
            </a:r>
            <a:br>
              <a:rPr lang="en-GB" sz="2800" dirty="0" smtClean="0"/>
            </a:br>
            <a:endParaRPr lang="en-GB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Cost effective</a:t>
            </a:r>
            <a:br>
              <a:rPr lang="en-GB" sz="2800" dirty="0" smtClean="0"/>
            </a:br>
            <a:endParaRPr lang="en-GB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Involvement </a:t>
            </a:r>
            <a:r>
              <a:rPr lang="en-GB" sz="2800" dirty="0"/>
              <a:t>of workers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xmlns="" val="1603988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/>
                <a:latin typeface="+mn-lt"/>
              </a:rPr>
              <a:t/>
            </a:r>
            <a:br>
              <a:rPr lang="en-GB" b="1" dirty="0" smtClean="0">
                <a:effectLst/>
                <a:latin typeface="+mn-lt"/>
              </a:rPr>
            </a:br>
            <a:r>
              <a:rPr lang="en-GB" b="1" dirty="0" smtClean="0">
                <a:effectLst/>
                <a:latin typeface="+mn-lt"/>
              </a:rPr>
              <a:t>Challenges</a:t>
            </a:r>
            <a:r>
              <a:rPr lang="nl-NL" dirty="0">
                <a:effectLst/>
              </a:rPr>
              <a:t/>
            </a:r>
            <a:br>
              <a:rPr lang="nl-NL" dirty="0">
                <a:effectLst/>
              </a:rPr>
            </a:b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467544" y="1700808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dirty="0"/>
              <a:t>Ageing </a:t>
            </a:r>
            <a:r>
              <a:rPr lang="en-GB" sz="2800" dirty="0" smtClean="0"/>
              <a:t>workforce</a:t>
            </a:r>
            <a:br>
              <a:rPr lang="en-GB" sz="2800" dirty="0" smtClean="0"/>
            </a:br>
            <a:endParaRPr lang="en-GB" sz="2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Telework</a:t>
            </a:r>
            <a:br>
              <a:rPr lang="en-GB" sz="2800" dirty="0" smtClean="0"/>
            </a:br>
            <a:endParaRPr lang="en-GB" sz="2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Self-employed</a:t>
            </a:r>
            <a:br>
              <a:rPr lang="en-GB" sz="2800" dirty="0" smtClean="0"/>
            </a:br>
            <a:endParaRPr lang="en-GB" sz="2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Fit </a:t>
            </a:r>
            <a:r>
              <a:rPr lang="en-GB" sz="2800" dirty="0"/>
              <a:t>to </a:t>
            </a:r>
            <a:r>
              <a:rPr lang="en-GB" sz="2800" dirty="0" smtClean="0"/>
              <a:t>work</a:t>
            </a:r>
            <a:br>
              <a:rPr lang="en-GB" sz="2800" dirty="0" smtClean="0"/>
            </a:br>
            <a:endParaRPr lang="en-GB" sz="2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Sub-contracting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xmlns="" val="2443474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en-GB" b="1" dirty="0" smtClean="0">
                <a:effectLst/>
                <a:latin typeface="+mn-lt"/>
              </a:rPr>
              <a:t>Inspection</a:t>
            </a:r>
            <a:r>
              <a:rPr lang="nl-NL" dirty="0">
                <a:effectLst/>
              </a:rPr>
              <a:t/>
            </a:r>
            <a:br>
              <a:rPr lang="nl-NL" dirty="0">
                <a:effectLst/>
              </a:rPr>
            </a:b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395536" y="1700808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Effective</a:t>
            </a:r>
            <a:br>
              <a:rPr lang="en-GB" sz="2800" dirty="0" smtClean="0"/>
            </a:br>
            <a:endParaRPr lang="nl-NL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/>
              <a:t>Fare </a:t>
            </a:r>
            <a:r>
              <a:rPr lang="en-GB" sz="2800" dirty="0" smtClean="0"/>
              <a:t>competition</a:t>
            </a:r>
            <a:br>
              <a:rPr lang="en-GB" sz="2800" dirty="0" smtClean="0"/>
            </a:br>
            <a:endParaRPr lang="nl-NL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/>
              <a:t>Prevention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xmlns="" val="1573820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en-GB" b="1" dirty="0" smtClean="0">
                <a:effectLst/>
                <a:latin typeface="+mn-lt"/>
              </a:rPr>
              <a:t>Complex </a:t>
            </a:r>
            <a:r>
              <a:rPr lang="en-GB" b="1" dirty="0">
                <a:effectLst/>
                <a:latin typeface="+mn-lt"/>
              </a:rPr>
              <a:t>issues</a:t>
            </a:r>
            <a:r>
              <a:rPr lang="nl-NL" dirty="0">
                <a:effectLst/>
              </a:rPr>
              <a:t/>
            </a:r>
            <a:br>
              <a:rPr lang="nl-NL" dirty="0">
                <a:effectLst/>
              </a:rPr>
            </a:b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467544" y="1640252"/>
            <a:ext cx="77048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/>
              <a:t>Healthy physically and </a:t>
            </a:r>
            <a:r>
              <a:rPr lang="en-GB" sz="2800" dirty="0" smtClean="0"/>
              <a:t>mentally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Legislation </a:t>
            </a:r>
            <a:r>
              <a:rPr lang="en-GB" sz="2800" dirty="0"/>
              <a:t>is </a:t>
            </a:r>
            <a:r>
              <a:rPr lang="en-GB" sz="2800" dirty="0" smtClean="0"/>
              <a:t>contra-productive</a:t>
            </a:r>
            <a:br>
              <a:rPr lang="en-GB" sz="2800" dirty="0" smtClean="0"/>
            </a:br>
            <a:endParaRPr lang="en-GB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Co-ordination </a:t>
            </a:r>
            <a:r>
              <a:rPr lang="en-GB" sz="2800" dirty="0"/>
              <a:t>and </a:t>
            </a:r>
            <a:r>
              <a:rPr lang="en-GB" sz="2800" dirty="0" smtClean="0"/>
              <a:t>collaboration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Communication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xmlns="" val="339619047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25</TotalTime>
  <Words>34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Thema1</vt:lpstr>
      <vt:lpstr>Slide 1</vt:lpstr>
      <vt:lpstr> Change</vt:lpstr>
      <vt:lpstr> Health and safety </vt:lpstr>
      <vt:lpstr> Regulation and legislation </vt:lpstr>
      <vt:lpstr>Slide 5</vt:lpstr>
      <vt:lpstr>Slide 6</vt:lpstr>
      <vt:lpstr> Challenges </vt:lpstr>
      <vt:lpstr> Inspection </vt:lpstr>
      <vt:lpstr> Complex issues </vt:lpstr>
    </vt:vector>
  </TitlesOfParts>
  <Company>Vereniging VNO-NCW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Agnes Dewkalie</dc:creator>
  <cp:lastModifiedBy> </cp:lastModifiedBy>
  <cp:revision>6</cp:revision>
  <dcterms:created xsi:type="dcterms:W3CDTF">2015-09-15T10:24:26Z</dcterms:created>
  <dcterms:modified xsi:type="dcterms:W3CDTF">2015-09-17T18:37:07Z</dcterms:modified>
</cp:coreProperties>
</file>